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7" r:id="rId3"/>
    <p:sldId id="256" r:id="rId4"/>
    <p:sldId id="260" r:id="rId5"/>
    <p:sldId id="265" r:id="rId6"/>
    <p:sldId id="261" r:id="rId7"/>
    <p:sldId id="262" r:id="rId8"/>
    <p:sldId id="263" r:id="rId9"/>
    <p:sldId id="268" r:id="rId10"/>
    <p:sldId id="269" r:id="rId11"/>
    <p:sldId id="270" r:id="rId12"/>
    <p:sldId id="264" r:id="rId13"/>
    <p:sldId id="271" r:id="rId14"/>
    <p:sldId id="267" r:id="rId15"/>
  </p:sldIdLst>
  <p:sldSz cx="9144000" cy="6858000" type="screen4x3"/>
  <p:notesSz cx="6858000" cy="9144000"/>
  <p:defaultText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21" d="100"/>
          <a:sy n="121" d="100"/>
        </p:scale>
        <p:origin x="-1272" y="28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VE"/>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VE"/>
          </a:p>
        </p:txBody>
      </p:sp>
      <p:sp>
        <p:nvSpPr>
          <p:cNvPr id="4" name="3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5" name="4 Marcador de pie de página"/>
          <p:cNvSpPr>
            <a:spLocks noGrp="1"/>
          </p:cNvSpPr>
          <p:nvPr>
            <p:ph type="ftr" sz="quarter" idx="11"/>
          </p:nvPr>
        </p:nvSpPr>
        <p:spPr/>
        <p:txBody>
          <a:bodyPr/>
          <a:lstStyle/>
          <a:p>
            <a:endParaRPr lang="es-VE"/>
          </a:p>
        </p:txBody>
      </p:sp>
      <p:sp>
        <p:nvSpPr>
          <p:cNvPr id="6" name="5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8176446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VE"/>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5" name="4 Marcador de pie de página"/>
          <p:cNvSpPr>
            <a:spLocks noGrp="1"/>
          </p:cNvSpPr>
          <p:nvPr>
            <p:ph type="ftr" sz="quarter" idx="11"/>
          </p:nvPr>
        </p:nvSpPr>
        <p:spPr/>
        <p:txBody>
          <a:bodyPr/>
          <a:lstStyle/>
          <a:p>
            <a:endParaRPr lang="es-VE"/>
          </a:p>
        </p:txBody>
      </p:sp>
      <p:sp>
        <p:nvSpPr>
          <p:cNvPr id="6" name="5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848498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VE"/>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5" name="4 Marcador de pie de página"/>
          <p:cNvSpPr>
            <a:spLocks noGrp="1"/>
          </p:cNvSpPr>
          <p:nvPr>
            <p:ph type="ftr" sz="quarter" idx="11"/>
          </p:nvPr>
        </p:nvSpPr>
        <p:spPr/>
        <p:txBody>
          <a:bodyPr/>
          <a:lstStyle/>
          <a:p>
            <a:endParaRPr lang="es-VE"/>
          </a:p>
        </p:txBody>
      </p:sp>
      <p:sp>
        <p:nvSpPr>
          <p:cNvPr id="6" name="5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3208955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VE"/>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5" name="4 Marcador de pie de página"/>
          <p:cNvSpPr>
            <a:spLocks noGrp="1"/>
          </p:cNvSpPr>
          <p:nvPr>
            <p:ph type="ftr" sz="quarter" idx="11"/>
          </p:nvPr>
        </p:nvSpPr>
        <p:spPr/>
        <p:txBody>
          <a:bodyPr/>
          <a:lstStyle/>
          <a:p>
            <a:endParaRPr lang="es-VE"/>
          </a:p>
        </p:txBody>
      </p:sp>
      <p:sp>
        <p:nvSpPr>
          <p:cNvPr id="6" name="5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3457341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VE"/>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5" name="4 Marcador de pie de página"/>
          <p:cNvSpPr>
            <a:spLocks noGrp="1"/>
          </p:cNvSpPr>
          <p:nvPr>
            <p:ph type="ftr" sz="quarter" idx="11"/>
          </p:nvPr>
        </p:nvSpPr>
        <p:spPr/>
        <p:txBody>
          <a:bodyPr/>
          <a:lstStyle/>
          <a:p>
            <a:endParaRPr lang="es-VE"/>
          </a:p>
        </p:txBody>
      </p:sp>
      <p:sp>
        <p:nvSpPr>
          <p:cNvPr id="6" name="5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2236537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VE"/>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5" name="4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6" name="5 Marcador de pie de página"/>
          <p:cNvSpPr>
            <a:spLocks noGrp="1"/>
          </p:cNvSpPr>
          <p:nvPr>
            <p:ph type="ftr" sz="quarter" idx="11"/>
          </p:nvPr>
        </p:nvSpPr>
        <p:spPr/>
        <p:txBody>
          <a:bodyPr/>
          <a:lstStyle/>
          <a:p>
            <a:endParaRPr lang="es-VE"/>
          </a:p>
        </p:txBody>
      </p:sp>
      <p:sp>
        <p:nvSpPr>
          <p:cNvPr id="7" name="6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2566032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VE"/>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7" name="6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8" name="7 Marcador de pie de página"/>
          <p:cNvSpPr>
            <a:spLocks noGrp="1"/>
          </p:cNvSpPr>
          <p:nvPr>
            <p:ph type="ftr" sz="quarter" idx="11"/>
          </p:nvPr>
        </p:nvSpPr>
        <p:spPr/>
        <p:txBody>
          <a:bodyPr/>
          <a:lstStyle/>
          <a:p>
            <a:endParaRPr lang="es-VE"/>
          </a:p>
        </p:txBody>
      </p:sp>
      <p:sp>
        <p:nvSpPr>
          <p:cNvPr id="9" name="8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2950795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VE"/>
          </a:p>
        </p:txBody>
      </p:sp>
      <p:sp>
        <p:nvSpPr>
          <p:cNvPr id="3" name="2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4" name="3 Marcador de pie de página"/>
          <p:cNvSpPr>
            <a:spLocks noGrp="1"/>
          </p:cNvSpPr>
          <p:nvPr>
            <p:ph type="ftr" sz="quarter" idx="11"/>
          </p:nvPr>
        </p:nvSpPr>
        <p:spPr/>
        <p:txBody>
          <a:bodyPr/>
          <a:lstStyle/>
          <a:p>
            <a:endParaRPr lang="es-VE"/>
          </a:p>
        </p:txBody>
      </p:sp>
      <p:sp>
        <p:nvSpPr>
          <p:cNvPr id="5" name="4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4263240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3" name="2 Marcador de pie de página"/>
          <p:cNvSpPr>
            <a:spLocks noGrp="1"/>
          </p:cNvSpPr>
          <p:nvPr>
            <p:ph type="ftr" sz="quarter" idx="11"/>
          </p:nvPr>
        </p:nvSpPr>
        <p:spPr/>
        <p:txBody>
          <a:bodyPr/>
          <a:lstStyle/>
          <a:p>
            <a:endParaRPr lang="es-VE"/>
          </a:p>
        </p:txBody>
      </p:sp>
      <p:sp>
        <p:nvSpPr>
          <p:cNvPr id="4" name="3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661357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VE"/>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6" name="5 Marcador de pie de página"/>
          <p:cNvSpPr>
            <a:spLocks noGrp="1"/>
          </p:cNvSpPr>
          <p:nvPr>
            <p:ph type="ftr" sz="quarter" idx="11"/>
          </p:nvPr>
        </p:nvSpPr>
        <p:spPr/>
        <p:txBody>
          <a:bodyPr/>
          <a:lstStyle/>
          <a:p>
            <a:endParaRPr lang="es-VE"/>
          </a:p>
        </p:txBody>
      </p:sp>
      <p:sp>
        <p:nvSpPr>
          <p:cNvPr id="7" name="6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984181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VE"/>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VE"/>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353DD03A-D4F8-4FE3-8C74-3440AB8C0A76}" type="datetimeFigureOut">
              <a:rPr lang="es-VE" smtClean="0"/>
              <a:t>2/20/15</a:t>
            </a:fld>
            <a:endParaRPr lang="es-VE"/>
          </a:p>
        </p:txBody>
      </p:sp>
      <p:sp>
        <p:nvSpPr>
          <p:cNvPr id="6" name="5 Marcador de pie de página"/>
          <p:cNvSpPr>
            <a:spLocks noGrp="1"/>
          </p:cNvSpPr>
          <p:nvPr>
            <p:ph type="ftr" sz="quarter" idx="11"/>
          </p:nvPr>
        </p:nvSpPr>
        <p:spPr/>
        <p:txBody>
          <a:bodyPr/>
          <a:lstStyle/>
          <a:p>
            <a:endParaRPr lang="es-VE"/>
          </a:p>
        </p:txBody>
      </p:sp>
      <p:sp>
        <p:nvSpPr>
          <p:cNvPr id="7" name="6 Marcador de número de diapositiva"/>
          <p:cNvSpPr>
            <a:spLocks noGrp="1"/>
          </p:cNvSpPr>
          <p:nvPr>
            <p:ph type="sldNum" sz="quarter" idx="12"/>
          </p:nvPr>
        </p:nvSpPr>
        <p:spPr/>
        <p:txBody>
          <a:bodyPr/>
          <a:lstStyle/>
          <a:p>
            <a:fld id="{FC9F1B71-6582-4D6A-92C9-5A171B834436}" type="slidenum">
              <a:rPr lang="es-VE" smtClean="0"/>
              <a:t>‹#›</a:t>
            </a:fld>
            <a:endParaRPr lang="es-VE"/>
          </a:p>
        </p:txBody>
      </p:sp>
    </p:spTree>
    <p:extLst>
      <p:ext uri="{BB962C8B-B14F-4D97-AF65-F5344CB8AC3E}">
        <p14:creationId xmlns:p14="http://schemas.microsoft.com/office/powerpoint/2010/main" val="24717065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VE"/>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VE"/>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3DD03A-D4F8-4FE3-8C74-3440AB8C0A76}" type="datetimeFigureOut">
              <a:rPr lang="es-VE" smtClean="0"/>
              <a:t>2/20/15</a:t>
            </a:fld>
            <a:endParaRPr lang="es-VE"/>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VE"/>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9F1B71-6582-4D6A-92C9-5A171B834436}" type="slidenum">
              <a:rPr lang="es-VE" smtClean="0"/>
              <a:t>‹#›</a:t>
            </a:fld>
            <a:endParaRPr lang="es-VE"/>
          </a:p>
        </p:txBody>
      </p:sp>
    </p:spTree>
    <p:extLst>
      <p:ext uri="{BB962C8B-B14F-4D97-AF65-F5344CB8AC3E}">
        <p14:creationId xmlns:p14="http://schemas.microsoft.com/office/powerpoint/2010/main" val="42724906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V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jpeg"/><Relationship Id="rId5" Type="http://schemas.openxmlformats.org/officeDocument/2006/relationships/image" Target="../media/image7.png"/><Relationship Id="rId6" Type="http://schemas.openxmlformats.org/officeDocument/2006/relationships/image" Target="../media/image8.jpe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jpeg"/><Relationship Id="rId5" Type="http://schemas.openxmlformats.org/officeDocument/2006/relationships/image" Target="../media/image7.png"/><Relationship Id="rId6" Type="http://schemas.openxmlformats.org/officeDocument/2006/relationships/image" Target="../media/image8.jpeg"/><Relationship Id="rId7" Type="http://schemas.openxmlformats.org/officeDocument/2006/relationships/image" Target="../media/image9.jpeg"/><Relationship Id="rId8" Type="http://schemas.openxmlformats.org/officeDocument/2006/relationships/image" Target="../media/image10.png"/><Relationship Id="rId9" Type="http://schemas.openxmlformats.org/officeDocument/2006/relationships/image" Target="../media/image11.png"/><Relationship Id="rId10" Type="http://schemas.openxmlformats.org/officeDocument/2006/relationships/image" Target="../media/image12.png"/><Relationship Id="rId11"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12 Grupo"/>
          <p:cNvGrpSpPr/>
          <p:nvPr/>
        </p:nvGrpSpPr>
        <p:grpSpPr>
          <a:xfrm>
            <a:off x="-53974" y="-26048"/>
            <a:ext cx="9217024" cy="6957172"/>
            <a:chOff x="-53974" y="-26048"/>
            <a:chExt cx="9217024" cy="6957172"/>
          </a:xfrm>
        </p:grpSpPr>
        <p:pic>
          <p:nvPicPr>
            <p:cNvPr id="3" name="2 Imagen"/>
            <p:cNvPicPr>
              <a:picLocks noChangeAspect="1"/>
            </p:cNvPicPr>
            <p:nvPr/>
          </p:nvPicPr>
          <p:blipFill rotWithShape="1">
            <a:blip r:embed="rId2" cstate="print">
              <a:extLst>
                <a:ext uri="{28A0092B-C50C-407E-A947-70E740481C1C}">
                  <a14:useLocalDpi xmlns:a14="http://schemas.microsoft.com/office/drawing/2010/main" val="0"/>
                </a:ext>
              </a:extLst>
            </a:blip>
            <a:srcRect t="88750" b="-1250"/>
            <a:stretch/>
          </p:blipFill>
          <p:spPr>
            <a:xfrm>
              <a:off x="-8806" y="5407124"/>
              <a:ext cx="9144000" cy="1524000"/>
            </a:xfrm>
            <a:prstGeom prst="rect">
              <a:avLst/>
            </a:prstGeom>
          </p:spPr>
        </p:pic>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4859" t="12578" r="67912" b="78451"/>
            <a:stretch/>
          </p:blipFill>
          <p:spPr bwMode="auto">
            <a:xfrm>
              <a:off x="6732240" y="-2604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10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grpSp>
          <p:nvGrpSpPr>
            <p:cNvPr id="6" name="5 Grupo"/>
            <p:cNvGrpSpPr/>
            <p:nvPr/>
          </p:nvGrpSpPr>
          <p:grpSpPr>
            <a:xfrm>
              <a:off x="-53974" y="655288"/>
              <a:ext cx="9217024" cy="4482854"/>
              <a:chOff x="9872" y="950539"/>
              <a:chExt cx="9144000" cy="4482853"/>
            </a:xfrm>
          </p:grpSpPr>
          <p:pic>
            <p:nvPicPr>
              <p:cNvPr id="2" name="1 Imagen"/>
              <p:cNvPicPr>
                <a:picLocks noChangeAspect="1"/>
              </p:cNvPicPr>
              <p:nvPr/>
            </p:nvPicPr>
            <p:blipFill rotWithShape="1">
              <a:blip r:embed="rId4" cstate="print">
                <a:extLst>
                  <a:ext uri="{28A0092B-C50C-407E-A947-70E740481C1C}">
                    <a14:useLocalDpi xmlns:a14="http://schemas.microsoft.com/office/drawing/2010/main" val="0"/>
                  </a:ext>
                </a:extLst>
              </a:blip>
              <a:srcRect t="4057" b="59174"/>
              <a:stretch/>
            </p:blipFill>
            <p:spPr>
              <a:xfrm>
                <a:off x="9872" y="950539"/>
                <a:ext cx="9144000" cy="4482853"/>
              </a:xfrm>
              <a:prstGeom prst="rect">
                <a:avLst/>
              </a:prstGeom>
            </p:spPr>
          </p:pic>
          <p:pic>
            <p:nvPicPr>
              <p:cNvPr id="5" name="4 Imagen"/>
              <p:cNvPicPr>
                <a:picLocks noChangeAspect="1"/>
              </p:cNvPicPr>
              <p:nvPr/>
            </p:nvPicPr>
            <p:blipFill rotWithShape="1">
              <a:blip r:embed="rId5" cstate="print">
                <a:extLst>
                  <a:ext uri="{28A0092B-C50C-407E-A947-70E740481C1C}">
                    <a14:useLocalDpi xmlns:a14="http://schemas.microsoft.com/office/drawing/2010/main" val="0"/>
                  </a:ext>
                </a:extLst>
              </a:blip>
              <a:srcRect t="4057" r="88858" b="89677"/>
              <a:stretch/>
            </p:blipFill>
            <p:spPr>
              <a:xfrm>
                <a:off x="528836" y="980729"/>
                <a:ext cx="1018828" cy="576064"/>
              </a:xfrm>
              <a:prstGeom prst="rect">
                <a:avLst/>
              </a:prstGeom>
            </p:spPr>
          </p:pic>
        </p:grpSp>
      </p:grpSp>
    </p:spTree>
    <p:extLst>
      <p:ext uri="{BB962C8B-B14F-4D97-AF65-F5344CB8AC3E}">
        <p14:creationId xmlns:p14="http://schemas.microsoft.com/office/powerpoint/2010/main" val="325896176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836712"/>
            <a:ext cx="8839522" cy="830997"/>
          </a:xfrm>
          <a:prstGeom prst="rect">
            <a:avLst/>
          </a:prstGeom>
          <a:noFill/>
        </p:spPr>
        <p:txBody>
          <a:bodyPr wrap="square" rtlCol="0">
            <a:spAutoFit/>
          </a:bodyPr>
          <a:lstStyle/>
          <a:p>
            <a:r>
              <a:rPr lang="es-VE" sz="4800" dirty="0" smtClean="0">
                <a:solidFill>
                  <a:schemeClr val="tx2">
                    <a:lumMod val="60000"/>
                    <a:lumOff val="40000"/>
                  </a:schemeClr>
                </a:solidFill>
                <a:latin typeface="Calibri" panose="020F0502020204030204" pitchFamily="34" charset="0"/>
              </a:rPr>
              <a:t>Raffles</a:t>
            </a:r>
            <a:endParaRPr lang="es-VE" sz="4800" dirty="0">
              <a:solidFill>
                <a:schemeClr val="tx2">
                  <a:lumMod val="60000"/>
                  <a:lumOff val="40000"/>
                </a:schemeClr>
              </a:solidFill>
              <a:latin typeface="Calibri" panose="020F0502020204030204" pitchFamily="34" charset="0"/>
            </a:endParaRPr>
          </a:p>
        </p:txBody>
      </p:sp>
      <p:pic>
        <p:nvPicPr>
          <p:cNvPr id="3" name="Picture 2"/>
          <p:cNvPicPr>
            <a:picLocks noChangeAspect="1"/>
          </p:cNvPicPr>
          <p:nvPr/>
        </p:nvPicPr>
        <p:blipFill>
          <a:blip r:embed="rId3"/>
          <a:stretch>
            <a:fillRect/>
          </a:stretch>
        </p:blipFill>
        <p:spPr>
          <a:xfrm>
            <a:off x="1619672" y="2636912"/>
            <a:ext cx="5148064" cy="3431636"/>
          </a:xfrm>
          <a:prstGeom prst="rect">
            <a:avLst/>
          </a:prstGeom>
        </p:spPr>
      </p:pic>
      <p:sp>
        <p:nvSpPr>
          <p:cNvPr id="4" name="TextBox 3"/>
          <p:cNvSpPr txBox="1"/>
          <p:nvPr/>
        </p:nvSpPr>
        <p:spPr>
          <a:xfrm>
            <a:off x="755576" y="1988840"/>
            <a:ext cx="4093939" cy="369332"/>
          </a:xfrm>
          <a:prstGeom prst="rect">
            <a:avLst/>
          </a:prstGeom>
          <a:noFill/>
        </p:spPr>
        <p:txBody>
          <a:bodyPr wrap="none" rtlCol="0">
            <a:spAutoFit/>
          </a:bodyPr>
          <a:lstStyle/>
          <a:p>
            <a:r>
              <a:rPr lang="en-US" dirty="0" smtClean="0"/>
              <a:t>15 Raspberry Pi’s to give away via Raffles!</a:t>
            </a:r>
            <a:endParaRPr lang="en-US" dirty="0"/>
          </a:p>
        </p:txBody>
      </p:sp>
    </p:spTree>
    <p:extLst>
      <p:ext uri="{BB962C8B-B14F-4D97-AF65-F5344CB8AC3E}">
        <p14:creationId xmlns:p14="http://schemas.microsoft.com/office/powerpoint/2010/main" val="31562743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836712"/>
            <a:ext cx="8839522" cy="830997"/>
          </a:xfrm>
          <a:prstGeom prst="rect">
            <a:avLst/>
          </a:prstGeom>
          <a:noFill/>
        </p:spPr>
        <p:txBody>
          <a:bodyPr wrap="square" rtlCol="0">
            <a:spAutoFit/>
          </a:bodyPr>
          <a:lstStyle/>
          <a:p>
            <a:r>
              <a:rPr lang="es-VE" sz="4800" dirty="0" smtClean="0">
                <a:solidFill>
                  <a:schemeClr val="tx2">
                    <a:lumMod val="60000"/>
                    <a:lumOff val="40000"/>
                  </a:schemeClr>
                </a:solidFill>
                <a:latin typeface="Calibri" panose="020F0502020204030204" pitchFamily="34" charset="0"/>
              </a:rPr>
              <a:t>Organizers Presentation</a:t>
            </a:r>
            <a:endParaRPr lang="es-VE" sz="4800" dirty="0">
              <a:solidFill>
                <a:schemeClr val="tx2">
                  <a:lumMod val="60000"/>
                  <a:lumOff val="40000"/>
                </a:schemeClr>
              </a:solidFill>
              <a:latin typeface="Calibri" panose="020F0502020204030204" pitchFamily="34" charset="0"/>
            </a:endParaRPr>
          </a:p>
        </p:txBody>
      </p:sp>
      <p:pic>
        <p:nvPicPr>
          <p:cNvPr id="9" name="Picture 2" descr="http://www.global.datafest.net/_/rsrc/1424070509225/cities/auburn-us/compose.png?width=200px"/>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5504" y="2204864"/>
            <a:ext cx="3583474" cy="136815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www.global.datafest.net/_/rsrc/1424070509225/cities/auburn-us/oanews.jpg?width=200p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3608" y="4005064"/>
            <a:ext cx="2964472" cy="197631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http://www.global.datafest.net/_/rsrc/1424070509225/cities/auburn-us/VPM-logo.png?width=200p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88024" y="1988840"/>
            <a:ext cx="3474836" cy="158105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0" descr="https://ibm.biz/Datafest201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08104" y="4149080"/>
            <a:ext cx="2470393" cy="1630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06975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485006" y="1844824"/>
            <a:ext cx="4086994" cy="3416320"/>
          </a:xfrm>
          <a:prstGeom prst="rect">
            <a:avLst/>
          </a:prstGeom>
          <a:noFill/>
        </p:spPr>
        <p:txBody>
          <a:bodyPr wrap="square" rtlCol="0">
            <a:spAutoFit/>
          </a:bodyPr>
          <a:lstStyle/>
          <a:p>
            <a:r>
              <a:rPr lang="en-US" sz="2000" b="1" dirty="0" smtClean="0">
                <a:solidFill>
                  <a:schemeClr val="tx2">
                    <a:lumMod val="60000"/>
                    <a:lumOff val="40000"/>
                  </a:schemeClr>
                </a:solidFill>
              </a:rPr>
              <a:t>20</a:t>
            </a:r>
            <a:r>
              <a:rPr lang="en-US" sz="2000" b="1" dirty="0">
                <a:solidFill>
                  <a:schemeClr val="tx2">
                    <a:lumMod val="60000"/>
                    <a:lumOff val="40000"/>
                  </a:schemeClr>
                </a:solidFill>
              </a:rPr>
              <a:t>% Usefulness</a:t>
            </a:r>
          </a:p>
          <a:p>
            <a:r>
              <a:rPr lang="en-US" sz="1500" dirty="0"/>
              <a:t>Is the project based on Alabama cities real needs? How relevant is it</a:t>
            </a:r>
            <a:r>
              <a:rPr lang="en-US" sz="1500" dirty="0" smtClean="0"/>
              <a:t>?</a:t>
            </a:r>
          </a:p>
          <a:p>
            <a:endParaRPr lang="en-US" sz="1700" b="0" dirty="0" smtClean="0">
              <a:effectLst/>
            </a:endParaRPr>
          </a:p>
          <a:p>
            <a:r>
              <a:rPr lang="en-US" sz="2000" b="1" dirty="0">
                <a:solidFill>
                  <a:schemeClr val="tx2">
                    <a:lumMod val="60000"/>
                    <a:lumOff val="40000"/>
                  </a:schemeClr>
                </a:solidFill>
              </a:rPr>
              <a:t>20% </a:t>
            </a:r>
            <a:r>
              <a:rPr lang="en-US" sz="2000" b="1" dirty="0" smtClean="0">
                <a:solidFill>
                  <a:schemeClr val="tx2">
                    <a:lumMod val="60000"/>
                    <a:lumOff val="40000"/>
                  </a:schemeClr>
                </a:solidFill>
              </a:rPr>
              <a:t>Innovation</a:t>
            </a:r>
            <a:endParaRPr lang="en-US" sz="2000" b="1" dirty="0">
              <a:solidFill>
                <a:schemeClr val="tx2">
                  <a:lumMod val="60000"/>
                  <a:lumOff val="40000"/>
                </a:schemeClr>
              </a:solidFill>
            </a:endParaRPr>
          </a:p>
          <a:p>
            <a:r>
              <a:rPr lang="en-US" sz="1500" dirty="0"/>
              <a:t>Is there existing projects that accomplished the same goal? Does the project provide a better/faster/clearer way to attack the problem than others? Does it tackle a problem with a new angle / on a bigger scale / on a higher level?</a:t>
            </a:r>
            <a:endParaRPr lang="en-US" sz="1500" b="0" dirty="0" smtClean="0">
              <a:effectLst/>
            </a:endParaRPr>
          </a:p>
          <a:p>
            <a:endParaRPr lang="en-US" sz="1700" b="1" dirty="0" smtClean="0">
              <a:solidFill>
                <a:schemeClr val="tx2">
                  <a:lumMod val="60000"/>
                  <a:lumOff val="40000"/>
                </a:schemeClr>
              </a:solidFill>
            </a:endParaRPr>
          </a:p>
          <a:p>
            <a:r>
              <a:rPr lang="en-US" sz="2000" b="1" dirty="0">
                <a:solidFill>
                  <a:schemeClr val="tx2">
                    <a:lumMod val="60000"/>
                    <a:lumOff val="40000"/>
                  </a:schemeClr>
                </a:solidFill>
              </a:rPr>
              <a:t>20% Usability. User experience</a:t>
            </a:r>
          </a:p>
          <a:p>
            <a:r>
              <a:rPr lang="en-US" sz="1700" dirty="0"/>
              <a:t>Is it usable, intuitive and clear?  Easy to use</a:t>
            </a:r>
            <a:r>
              <a:rPr lang="en-US" sz="1700" dirty="0" smtClean="0"/>
              <a:t>?</a:t>
            </a:r>
            <a:endParaRPr lang="en-US" sz="1700" b="0" dirty="0" smtClean="0">
              <a:effectLst/>
            </a:endParaRPr>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485006" y="776898"/>
            <a:ext cx="8839522" cy="784830"/>
          </a:xfrm>
          <a:prstGeom prst="rect">
            <a:avLst/>
          </a:prstGeom>
          <a:noFill/>
        </p:spPr>
        <p:txBody>
          <a:bodyPr wrap="square" rtlCol="0">
            <a:spAutoFit/>
          </a:bodyPr>
          <a:lstStyle/>
          <a:p>
            <a:r>
              <a:rPr lang="es-VE" sz="4500" dirty="0" err="1" smtClean="0">
                <a:solidFill>
                  <a:schemeClr val="tx2">
                    <a:lumMod val="60000"/>
                    <a:lumOff val="40000"/>
                  </a:schemeClr>
                </a:solidFill>
                <a:latin typeface="Calibri" panose="020F0502020204030204" pitchFamily="34" charset="0"/>
              </a:rPr>
              <a:t>Judging</a:t>
            </a:r>
            <a:r>
              <a:rPr lang="es-VE" sz="4500" dirty="0" smtClean="0">
                <a:solidFill>
                  <a:schemeClr val="tx2">
                    <a:lumMod val="60000"/>
                    <a:lumOff val="40000"/>
                  </a:schemeClr>
                </a:solidFill>
                <a:latin typeface="Calibri" panose="020F0502020204030204" pitchFamily="34" charset="0"/>
              </a:rPr>
              <a:t> </a:t>
            </a:r>
            <a:r>
              <a:rPr lang="es-VE" sz="4500" dirty="0" err="1" smtClean="0">
                <a:solidFill>
                  <a:schemeClr val="tx2">
                    <a:lumMod val="60000"/>
                    <a:lumOff val="40000"/>
                  </a:schemeClr>
                </a:solidFill>
                <a:latin typeface="Calibri" panose="020F0502020204030204" pitchFamily="34" charset="0"/>
              </a:rPr>
              <a:t>Criteria</a:t>
            </a:r>
            <a:endParaRPr lang="es-VE" sz="4500" dirty="0">
              <a:solidFill>
                <a:schemeClr val="tx2">
                  <a:lumMod val="60000"/>
                  <a:lumOff val="40000"/>
                </a:schemeClr>
              </a:solidFill>
              <a:latin typeface="Calibri" panose="020F0502020204030204" pitchFamily="34" charset="0"/>
            </a:endParaRPr>
          </a:p>
        </p:txBody>
      </p:sp>
      <p:sp>
        <p:nvSpPr>
          <p:cNvPr id="9" name="8 CuadroTexto"/>
          <p:cNvSpPr txBox="1"/>
          <p:nvPr/>
        </p:nvSpPr>
        <p:spPr>
          <a:xfrm>
            <a:off x="4732895" y="1847140"/>
            <a:ext cx="4086994" cy="4678204"/>
          </a:xfrm>
          <a:prstGeom prst="rect">
            <a:avLst/>
          </a:prstGeom>
          <a:noFill/>
        </p:spPr>
        <p:txBody>
          <a:bodyPr wrap="square" rtlCol="0">
            <a:spAutoFit/>
          </a:bodyPr>
          <a:lstStyle/>
          <a:p>
            <a:r>
              <a:rPr lang="en-US" sz="2000" b="1" dirty="0">
                <a:solidFill>
                  <a:schemeClr val="tx2">
                    <a:lumMod val="60000"/>
                    <a:lumOff val="40000"/>
                  </a:schemeClr>
                </a:solidFill>
              </a:rPr>
              <a:t>10% Technical Difficulty</a:t>
            </a:r>
          </a:p>
          <a:p>
            <a:r>
              <a:rPr lang="en-US" sz="1700" dirty="0"/>
              <a:t>Too easy? --- Very Difficult?</a:t>
            </a:r>
            <a:endParaRPr lang="en-US" sz="1700" b="0" dirty="0" smtClean="0">
              <a:effectLst/>
            </a:endParaRPr>
          </a:p>
          <a:p>
            <a:endParaRPr lang="en-US" sz="1700" b="1" dirty="0" smtClean="0">
              <a:solidFill>
                <a:schemeClr val="tx2">
                  <a:lumMod val="60000"/>
                  <a:lumOff val="40000"/>
                </a:schemeClr>
              </a:solidFill>
            </a:endParaRPr>
          </a:p>
          <a:p>
            <a:r>
              <a:rPr lang="en-US" sz="2000" b="1" dirty="0">
                <a:solidFill>
                  <a:schemeClr val="tx2">
                    <a:lumMod val="60000"/>
                    <a:lumOff val="40000"/>
                  </a:schemeClr>
                </a:solidFill>
              </a:rPr>
              <a:t>15% </a:t>
            </a:r>
            <a:r>
              <a:rPr lang="en-US" sz="2000" b="1" dirty="0" smtClean="0">
                <a:solidFill>
                  <a:schemeClr val="tx2">
                    <a:lumMod val="60000"/>
                    <a:lumOff val="40000"/>
                  </a:schemeClr>
                </a:solidFill>
              </a:rPr>
              <a:t>Functionality</a:t>
            </a:r>
            <a:endParaRPr lang="en-US" sz="2000" b="1" dirty="0">
              <a:solidFill>
                <a:schemeClr val="tx2">
                  <a:lumMod val="60000"/>
                  <a:lumOff val="40000"/>
                </a:schemeClr>
              </a:solidFill>
            </a:endParaRPr>
          </a:p>
          <a:p>
            <a:r>
              <a:rPr lang="en-US" sz="1700" dirty="0"/>
              <a:t>How functional the prototype implementation is for the proposed idea and goal?  The project prototype should not be merely an idea or user interface, but should be functional to some extent.</a:t>
            </a:r>
            <a:endParaRPr lang="en-US" sz="1700" b="0" dirty="0" smtClean="0">
              <a:effectLst/>
            </a:endParaRPr>
          </a:p>
          <a:p>
            <a:endParaRPr lang="en-US" sz="1700" b="1" dirty="0" smtClean="0">
              <a:solidFill>
                <a:schemeClr val="tx2">
                  <a:lumMod val="60000"/>
                  <a:lumOff val="40000"/>
                </a:schemeClr>
              </a:solidFill>
            </a:endParaRPr>
          </a:p>
          <a:p>
            <a:r>
              <a:rPr lang="en-US" sz="2000" b="1" dirty="0">
                <a:solidFill>
                  <a:schemeClr val="tx2">
                    <a:lumMod val="60000"/>
                    <a:lumOff val="40000"/>
                  </a:schemeClr>
                </a:solidFill>
              </a:rPr>
              <a:t>15% Scalability</a:t>
            </a:r>
          </a:p>
          <a:p>
            <a:r>
              <a:rPr lang="en-US" sz="1700" dirty="0"/>
              <a:t>The ability to adapt the project for wider use. The project should be adaptable to other locations, but not necessarily useful to large percent of population.</a:t>
            </a:r>
            <a:endParaRPr lang="en-US" sz="1700" b="0" dirty="0" smtClean="0">
              <a:effectLst/>
            </a:endParaRPr>
          </a:p>
          <a:p>
            <a:r>
              <a:rPr lang="en-US" sz="1700" b="0" dirty="0" smtClean="0">
                <a:effectLst/>
              </a:rPr>
              <a:t/>
            </a:r>
            <a:br>
              <a:rPr lang="en-US" sz="1700" b="0" dirty="0" smtClean="0">
                <a:effectLst/>
              </a:rPr>
            </a:br>
            <a:endParaRPr lang="es-VE" sz="1700" dirty="0"/>
          </a:p>
        </p:txBody>
      </p:sp>
    </p:spTree>
    <p:extLst>
      <p:ext uri="{BB962C8B-B14F-4D97-AF65-F5344CB8AC3E}">
        <p14:creationId xmlns:p14="http://schemas.microsoft.com/office/powerpoint/2010/main" val="228376300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485006" y="776898"/>
            <a:ext cx="8839522" cy="784830"/>
          </a:xfrm>
          <a:prstGeom prst="rect">
            <a:avLst/>
          </a:prstGeom>
          <a:noFill/>
        </p:spPr>
        <p:txBody>
          <a:bodyPr wrap="square" rtlCol="0">
            <a:spAutoFit/>
          </a:bodyPr>
          <a:lstStyle/>
          <a:p>
            <a:r>
              <a:rPr lang="es-VE" sz="4500" dirty="0" smtClean="0">
                <a:solidFill>
                  <a:schemeClr val="tx2">
                    <a:lumMod val="60000"/>
                    <a:lumOff val="40000"/>
                  </a:schemeClr>
                </a:solidFill>
                <a:latin typeface="Calibri" panose="020F0502020204030204" pitchFamily="34" charset="0"/>
              </a:rPr>
              <a:t>Judges</a:t>
            </a:r>
            <a:endParaRPr lang="es-VE" sz="4500" dirty="0">
              <a:solidFill>
                <a:schemeClr val="tx2">
                  <a:lumMod val="60000"/>
                  <a:lumOff val="40000"/>
                </a:schemeClr>
              </a:solidFill>
              <a:latin typeface="Calibri" panose="020F0502020204030204" pitchFamily="34" charset="0"/>
            </a:endParaRPr>
          </a:p>
        </p:txBody>
      </p:sp>
      <p:sp>
        <p:nvSpPr>
          <p:cNvPr id="2" name="TextBox 1"/>
          <p:cNvSpPr txBox="1"/>
          <p:nvPr/>
        </p:nvSpPr>
        <p:spPr>
          <a:xfrm>
            <a:off x="683568" y="1772816"/>
            <a:ext cx="7920880" cy="3785652"/>
          </a:xfrm>
          <a:prstGeom prst="rect">
            <a:avLst/>
          </a:prstGeom>
          <a:noFill/>
        </p:spPr>
        <p:txBody>
          <a:bodyPr wrap="square" rtlCol="0">
            <a:spAutoFit/>
          </a:bodyPr>
          <a:lstStyle/>
          <a:p>
            <a:pPr marL="285750" indent="-285750">
              <a:buFont typeface="Arial"/>
              <a:buChar char="•"/>
            </a:pPr>
            <a:r>
              <a:rPr lang="en-US" sz="2400" dirty="0"/>
              <a:t> Don Crow, founder of Verge Pipe Media, an advertising and social media start-up. </a:t>
            </a:r>
          </a:p>
          <a:p>
            <a:pPr marL="285750" indent="-285750">
              <a:buFont typeface="Arial"/>
              <a:buChar char="•"/>
            </a:pPr>
            <a:r>
              <a:rPr lang="en-US" sz="2400" dirty="0" smtClean="0"/>
              <a:t>Song </a:t>
            </a:r>
            <a:r>
              <a:rPr lang="en-US" sz="2400" dirty="0" err="1"/>
              <a:t>Gao</a:t>
            </a:r>
            <a:r>
              <a:rPr lang="en-US" sz="2400" dirty="0"/>
              <a:t> (PhD candidate of Auburn University and organizer)</a:t>
            </a:r>
          </a:p>
          <a:p>
            <a:pPr marL="285750" indent="-285750">
              <a:buFont typeface="Arial"/>
              <a:buChar char="•"/>
            </a:pPr>
            <a:r>
              <a:rPr lang="en-US" sz="2400" dirty="0" smtClean="0"/>
              <a:t>Christopher </a:t>
            </a:r>
            <a:r>
              <a:rPr lang="en-US" sz="2400" dirty="0"/>
              <a:t>Graff, the GIS Manager within the IT Department at the City of Auburn.</a:t>
            </a:r>
          </a:p>
          <a:p>
            <a:pPr marL="285750" indent="-285750">
              <a:buFont typeface="Arial"/>
              <a:buChar char="•"/>
            </a:pPr>
            <a:r>
              <a:rPr lang="en-US" sz="2400" dirty="0" smtClean="0"/>
              <a:t>John </a:t>
            </a:r>
            <a:r>
              <a:rPr lang="en-US" sz="2400" dirty="0"/>
              <a:t>Walker, Web Coordinator of the Opelika-Auburn News. </a:t>
            </a:r>
          </a:p>
          <a:p>
            <a:pPr marL="285750" indent="-285750">
              <a:buFont typeface="Arial"/>
              <a:buChar char="•"/>
            </a:pPr>
            <a:r>
              <a:rPr lang="en-US" sz="2400" dirty="0" smtClean="0"/>
              <a:t>Dr</a:t>
            </a:r>
            <a:r>
              <a:rPr lang="en-US" sz="2400" dirty="0"/>
              <a:t>. Jeffrey </a:t>
            </a:r>
            <a:r>
              <a:rPr lang="en-US" sz="2400" dirty="0" err="1"/>
              <a:t>Overbey</a:t>
            </a:r>
            <a:r>
              <a:rPr lang="en-US" sz="2400" dirty="0"/>
              <a:t>, a Software Engineering professor at Auburn University and mentor of the </a:t>
            </a:r>
            <a:r>
              <a:rPr lang="en-US" sz="2400" dirty="0" err="1"/>
              <a:t>hackathon</a:t>
            </a:r>
            <a:r>
              <a:rPr lang="en-US" sz="2400" dirty="0"/>
              <a:t>. </a:t>
            </a:r>
          </a:p>
        </p:txBody>
      </p:sp>
    </p:spTree>
    <p:extLst>
      <p:ext uri="{BB962C8B-B14F-4D97-AF65-F5344CB8AC3E}">
        <p14:creationId xmlns:p14="http://schemas.microsoft.com/office/powerpoint/2010/main" val="99353817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544641" y="836712"/>
            <a:ext cx="8839522" cy="784830"/>
          </a:xfrm>
          <a:prstGeom prst="rect">
            <a:avLst/>
          </a:prstGeom>
          <a:noFill/>
        </p:spPr>
        <p:txBody>
          <a:bodyPr wrap="square" rtlCol="0">
            <a:spAutoFit/>
          </a:bodyPr>
          <a:lstStyle/>
          <a:p>
            <a:r>
              <a:rPr lang="en-US" sz="4500" dirty="0" smtClean="0">
                <a:solidFill>
                  <a:schemeClr val="tx2">
                    <a:lumMod val="60000"/>
                    <a:lumOff val="40000"/>
                  </a:schemeClr>
                </a:solidFill>
                <a:latin typeface="Calibri" panose="020F0502020204030204" pitchFamily="34" charset="0"/>
              </a:rPr>
              <a:t>Conclusion</a:t>
            </a:r>
            <a:endParaRPr lang="en-US" sz="4500" dirty="0" smtClean="0">
              <a:solidFill>
                <a:schemeClr val="tx2">
                  <a:lumMod val="60000"/>
                  <a:lumOff val="40000"/>
                </a:schemeClr>
              </a:solidFill>
              <a:latin typeface="Calibri" panose="020F0502020204030204" pitchFamily="34" charset="0"/>
            </a:endParaRPr>
          </a:p>
        </p:txBody>
      </p:sp>
      <p:sp>
        <p:nvSpPr>
          <p:cNvPr id="9" name="8 CuadroTexto"/>
          <p:cNvSpPr txBox="1"/>
          <p:nvPr/>
        </p:nvSpPr>
        <p:spPr>
          <a:xfrm>
            <a:off x="611560" y="1556792"/>
            <a:ext cx="7488832" cy="5093702"/>
          </a:xfrm>
          <a:prstGeom prst="rect">
            <a:avLst/>
          </a:prstGeom>
          <a:noFill/>
        </p:spPr>
        <p:txBody>
          <a:bodyPr wrap="square" rtlCol="0">
            <a:spAutoFit/>
          </a:bodyPr>
          <a:lstStyle/>
          <a:p>
            <a:pPr marL="342900" indent="-342900">
              <a:buFont typeface="Wingdings" panose="05000000000000000000" pitchFamily="2" charset="2"/>
              <a:buChar char="ü"/>
            </a:pPr>
            <a:r>
              <a:rPr lang="en-US" sz="2500" dirty="0" smtClean="0">
                <a:latin typeface="Calibri" panose="020F0502020204030204" pitchFamily="34" charset="0"/>
              </a:rPr>
              <a:t>Make friends </a:t>
            </a:r>
          </a:p>
          <a:p>
            <a:pPr marL="342900" indent="-342900">
              <a:buFont typeface="Wingdings" panose="05000000000000000000" pitchFamily="2" charset="2"/>
              <a:buChar char="ü"/>
            </a:pPr>
            <a:endParaRPr lang="en-US" sz="2500" dirty="0" smtClean="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Team Formations</a:t>
            </a:r>
          </a:p>
          <a:p>
            <a:endParaRPr lang="en-US" sz="2500" dirty="0" smtClean="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Project </a:t>
            </a:r>
            <a:r>
              <a:rPr lang="en-US" sz="2500" dirty="0" smtClean="0">
                <a:latin typeface="Calibri" panose="020F0502020204030204" pitchFamily="34" charset="0"/>
              </a:rPr>
              <a:t>Planning</a:t>
            </a:r>
          </a:p>
          <a:p>
            <a:pPr marL="342900" indent="-342900">
              <a:buFont typeface="Wingdings" panose="05000000000000000000" pitchFamily="2" charset="2"/>
              <a:buChar char="ü"/>
            </a:pPr>
            <a:endParaRPr lang="en-US" sz="2500" dirty="0" smtClean="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Website must be made tonight!</a:t>
            </a:r>
          </a:p>
          <a:p>
            <a:pPr marL="342900" indent="-342900">
              <a:buFont typeface="Wingdings" panose="05000000000000000000" pitchFamily="2" charset="2"/>
              <a:buChar char="ü"/>
            </a:pPr>
            <a:endParaRPr lang="en-US" sz="2500" dirty="0" smtClean="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Must be complete by 5:30PM tomorrow!</a:t>
            </a:r>
          </a:p>
          <a:p>
            <a:pPr marL="342900" indent="-342900">
              <a:buFont typeface="Wingdings" panose="05000000000000000000" pitchFamily="2" charset="2"/>
              <a:buChar char="ü"/>
            </a:pPr>
            <a:endParaRPr lang="en-US" sz="2500" dirty="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Meet back here at 9AM for breakfast</a:t>
            </a:r>
          </a:p>
          <a:p>
            <a:pPr marL="342900" indent="-342900">
              <a:buFont typeface="Wingdings" panose="05000000000000000000" pitchFamily="2" charset="2"/>
              <a:buChar char="ü"/>
            </a:pPr>
            <a:endParaRPr lang="en-US" sz="2500" dirty="0">
              <a:latin typeface="Calibri" panose="020F0502020204030204" pitchFamily="34" charset="0"/>
            </a:endParaRPr>
          </a:p>
          <a:p>
            <a:pPr marL="342900" indent="-342900">
              <a:buFont typeface="Wingdings" panose="05000000000000000000" pitchFamily="2" charset="2"/>
              <a:buChar char="ü"/>
            </a:pPr>
            <a:r>
              <a:rPr lang="en-US" sz="2500" dirty="0" smtClean="0">
                <a:latin typeface="Calibri" panose="020F0502020204030204" pitchFamily="34" charset="0"/>
              </a:rPr>
              <a:t>Use </a:t>
            </a:r>
            <a:r>
              <a:rPr lang="en-US" sz="2500" dirty="0" err="1" smtClean="0">
                <a:latin typeface="Calibri" panose="020F0502020204030204" pitchFamily="34" charset="0"/>
              </a:rPr>
              <a:t>hashtags</a:t>
            </a:r>
            <a:r>
              <a:rPr lang="en-US" sz="2500" dirty="0" smtClean="0">
                <a:latin typeface="Calibri" panose="020F0502020204030204" pitchFamily="34" charset="0"/>
              </a:rPr>
              <a:t>: #</a:t>
            </a:r>
            <a:r>
              <a:rPr lang="en-US" sz="2500" dirty="0" err="1" smtClean="0">
                <a:latin typeface="Calibri" panose="020F0502020204030204" pitchFamily="34" charset="0"/>
              </a:rPr>
              <a:t>alhack</a:t>
            </a:r>
            <a:r>
              <a:rPr lang="en-US" sz="2500" dirty="0" smtClean="0">
                <a:latin typeface="Calibri" panose="020F0502020204030204" pitchFamily="34" charset="0"/>
              </a:rPr>
              <a:t> (local) #</a:t>
            </a:r>
            <a:r>
              <a:rPr lang="en-US" sz="2500" dirty="0" err="1" smtClean="0">
                <a:latin typeface="Calibri" panose="020F0502020204030204" pitchFamily="34" charset="0"/>
              </a:rPr>
              <a:t>smartcityhack</a:t>
            </a:r>
            <a:r>
              <a:rPr lang="en-US" sz="2500" dirty="0" smtClean="0">
                <a:latin typeface="Calibri" panose="020F0502020204030204" pitchFamily="34" charset="0"/>
              </a:rPr>
              <a:t> (global)</a:t>
            </a:r>
            <a:endParaRPr lang="es-VE" sz="2500" dirty="0">
              <a:latin typeface="Calibri" panose="020F0502020204030204" pitchFamily="34" charset="0"/>
            </a:endParaRPr>
          </a:p>
        </p:txBody>
      </p:sp>
    </p:spTree>
    <p:extLst>
      <p:ext uri="{BB962C8B-B14F-4D97-AF65-F5344CB8AC3E}">
        <p14:creationId xmlns:p14="http://schemas.microsoft.com/office/powerpoint/2010/main" val="144037145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395536" y="1844824"/>
            <a:ext cx="7920880" cy="4801315"/>
          </a:xfrm>
          <a:prstGeom prst="rect">
            <a:avLst/>
          </a:prstGeom>
          <a:noFill/>
        </p:spPr>
        <p:txBody>
          <a:bodyPr wrap="square" rtlCol="0">
            <a:spAutoFit/>
          </a:bodyPr>
          <a:lstStyle/>
          <a:p>
            <a:pPr marL="285750" indent="-285750">
              <a:buFont typeface="Arial"/>
              <a:buChar char="•"/>
            </a:pPr>
            <a:r>
              <a:rPr lang="es-VE" b="1" dirty="0" smtClean="0">
                <a:solidFill>
                  <a:schemeClr val="tx2">
                    <a:lumMod val="60000"/>
                    <a:lumOff val="40000"/>
                  </a:schemeClr>
                </a:solidFill>
              </a:rPr>
              <a:t>Introduction</a:t>
            </a:r>
          </a:p>
          <a:p>
            <a:pPr marL="285750" indent="-285750">
              <a:buFont typeface="Arial"/>
              <a:buChar char="•"/>
            </a:pPr>
            <a:r>
              <a:rPr lang="es-VE" b="1" dirty="0">
                <a:solidFill>
                  <a:schemeClr val="tx2">
                    <a:lumMod val="60000"/>
                    <a:lumOff val="40000"/>
                  </a:schemeClr>
                </a:solidFill>
              </a:rPr>
              <a:t>Global Datafest </a:t>
            </a:r>
            <a:r>
              <a:rPr lang="es-VE" b="1" dirty="0" smtClean="0">
                <a:solidFill>
                  <a:schemeClr val="tx2">
                    <a:lumMod val="60000"/>
                    <a:lumOff val="40000"/>
                  </a:schemeClr>
                </a:solidFill>
              </a:rPr>
              <a:t>Overview</a:t>
            </a:r>
            <a:endParaRPr lang="es-VE" b="1" dirty="0" smtClean="0">
              <a:solidFill>
                <a:schemeClr val="tx2">
                  <a:lumMod val="60000"/>
                  <a:lumOff val="40000"/>
                </a:schemeClr>
              </a:solidFill>
            </a:endParaRPr>
          </a:p>
          <a:p>
            <a:pPr marL="285750" indent="-285750">
              <a:buFont typeface="Arial"/>
              <a:buChar char="•"/>
            </a:pPr>
            <a:r>
              <a:rPr lang="es-VE" b="1" dirty="0" smtClean="0">
                <a:solidFill>
                  <a:schemeClr val="tx2">
                    <a:lumMod val="60000"/>
                    <a:lumOff val="40000"/>
                  </a:schemeClr>
                </a:solidFill>
              </a:rPr>
              <a:t>Sponsors</a:t>
            </a:r>
            <a:endParaRPr lang="es-VE" b="1" dirty="0" smtClean="0">
              <a:solidFill>
                <a:schemeClr val="tx2">
                  <a:lumMod val="60000"/>
                  <a:lumOff val="40000"/>
                </a:schemeClr>
              </a:solidFill>
            </a:endParaRPr>
          </a:p>
          <a:p>
            <a:pPr marL="285750" indent="-285750">
              <a:buFont typeface="Arial"/>
              <a:buChar char="•"/>
            </a:pPr>
            <a:r>
              <a:rPr lang="es-VE" b="1" dirty="0" smtClean="0">
                <a:solidFill>
                  <a:schemeClr val="tx2">
                    <a:lumMod val="60000"/>
                    <a:lumOff val="40000"/>
                  </a:schemeClr>
                </a:solidFill>
              </a:rPr>
              <a:t>Challeneges</a:t>
            </a:r>
          </a:p>
          <a:p>
            <a:pPr marL="285750" indent="-285750">
              <a:buFont typeface="Arial"/>
              <a:buChar char="•"/>
            </a:pPr>
            <a:r>
              <a:rPr lang="es-VE" b="1" dirty="0" smtClean="0">
                <a:solidFill>
                  <a:schemeClr val="tx2">
                    <a:lumMod val="60000"/>
                    <a:lumOff val="40000"/>
                  </a:schemeClr>
                </a:solidFill>
              </a:rPr>
              <a:t>Schedule</a:t>
            </a:r>
          </a:p>
          <a:p>
            <a:pPr marL="285750" indent="-285750">
              <a:buFont typeface="Arial"/>
              <a:buChar char="•"/>
            </a:pPr>
            <a:r>
              <a:rPr lang="es-VE" b="1" dirty="0" smtClean="0">
                <a:solidFill>
                  <a:schemeClr val="tx2">
                    <a:lumMod val="60000"/>
                    <a:lumOff val="40000"/>
                  </a:schemeClr>
                </a:solidFill>
              </a:rPr>
              <a:t>Mentor</a:t>
            </a:r>
          </a:p>
          <a:p>
            <a:pPr marL="285750" indent="-285750">
              <a:buFont typeface="Arial"/>
              <a:buChar char="•"/>
            </a:pPr>
            <a:r>
              <a:rPr lang="es-VE" b="1" dirty="0" smtClean="0">
                <a:solidFill>
                  <a:schemeClr val="tx2">
                    <a:lumMod val="60000"/>
                    <a:lumOff val="40000"/>
                  </a:schemeClr>
                </a:solidFill>
              </a:rPr>
              <a:t>Rules</a:t>
            </a:r>
          </a:p>
          <a:p>
            <a:pPr marL="285750" indent="-285750">
              <a:buFont typeface="Arial"/>
              <a:buChar char="•"/>
            </a:pPr>
            <a:r>
              <a:rPr lang="es-VE" b="1" dirty="0" smtClean="0">
                <a:solidFill>
                  <a:schemeClr val="tx2">
                    <a:lumMod val="60000"/>
                    <a:lumOff val="40000"/>
                  </a:schemeClr>
                </a:solidFill>
              </a:rPr>
              <a:t>What to Bring</a:t>
            </a:r>
          </a:p>
          <a:p>
            <a:pPr marL="285750" indent="-285750">
              <a:buFont typeface="Arial"/>
              <a:buChar char="•"/>
            </a:pPr>
            <a:r>
              <a:rPr lang="es-VE" b="1" dirty="0" smtClean="0">
                <a:solidFill>
                  <a:schemeClr val="tx2">
                    <a:lumMod val="60000"/>
                    <a:lumOff val="40000"/>
                  </a:schemeClr>
                </a:solidFill>
              </a:rPr>
              <a:t>Locations</a:t>
            </a:r>
          </a:p>
          <a:p>
            <a:pPr marL="285750" indent="-285750">
              <a:buFont typeface="Arial"/>
              <a:buChar char="•"/>
            </a:pPr>
            <a:r>
              <a:rPr lang="es-VE" b="1" dirty="0" smtClean="0">
                <a:solidFill>
                  <a:schemeClr val="tx2">
                    <a:lumMod val="60000"/>
                    <a:lumOff val="40000"/>
                  </a:schemeClr>
                </a:solidFill>
              </a:rPr>
              <a:t>Raffle</a:t>
            </a:r>
            <a:endParaRPr lang="es-VE" dirty="0"/>
          </a:p>
          <a:p>
            <a:pPr marL="285750" indent="-285750">
              <a:buFont typeface="Arial"/>
              <a:buChar char="•"/>
            </a:pPr>
            <a:r>
              <a:rPr lang="es-VE" b="1" dirty="0" smtClean="0">
                <a:solidFill>
                  <a:schemeClr val="tx2">
                    <a:lumMod val="60000"/>
                    <a:lumOff val="40000"/>
                  </a:schemeClr>
                </a:solidFill>
              </a:rPr>
              <a:t>IBM Option</a:t>
            </a:r>
          </a:p>
          <a:p>
            <a:pPr marL="285750" indent="-285750">
              <a:buFont typeface="Arial"/>
              <a:buChar char="•"/>
            </a:pPr>
            <a:r>
              <a:rPr lang="es-VE" b="1" dirty="0" smtClean="0">
                <a:solidFill>
                  <a:schemeClr val="tx2">
                    <a:lumMod val="60000"/>
                    <a:lumOff val="40000"/>
                  </a:schemeClr>
                </a:solidFill>
              </a:rPr>
              <a:t>Sponsors Presentation</a:t>
            </a:r>
          </a:p>
          <a:p>
            <a:pPr marL="285750" indent="-285750">
              <a:buFont typeface="Arial"/>
              <a:buChar char="•"/>
            </a:pPr>
            <a:r>
              <a:rPr lang="es-VE" b="1" dirty="0" smtClean="0">
                <a:solidFill>
                  <a:schemeClr val="tx2">
                    <a:lumMod val="60000"/>
                    <a:lumOff val="40000"/>
                  </a:schemeClr>
                </a:solidFill>
              </a:rPr>
              <a:t>Judging Criteria</a:t>
            </a:r>
          </a:p>
          <a:p>
            <a:pPr marL="285750" indent="-285750">
              <a:buFont typeface="Arial"/>
              <a:buChar char="•"/>
            </a:pPr>
            <a:r>
              <a:rPr lang="es-VE" b="1" dirty="0" smtClean="0">
                <a:solidFill>
                  <a:schemeClr val="tx2">
                    <a:lumMod val="60000"/>
                    <a:lumOff val="40000"/>
                  </a:schemeClr>
                </a:solidFill>
              </a:rPr>
              <a:t>Judges</a:t>
            </a:r>
          </a:p>
          <a:p>
            <a:pPr marL="285750" indent="-285750">
              <a:buFont typeface="Arial"/>
              <a:buChar char="•"/>
            </a:pPr>
            <a:r>
              <a:rPr lang="es-VE" b="1" dirty="0" smtClean="0">
                <a:solidFill>
                  <a:schemeClr val="tx2">
                    <a:lumMod val="60000"/>
                    <a:lumOff val="40000"/>
                  </a:schemeClr>
                </a:solidFill>
              </a:rPr>
              <a:t>Conclusion</a:t>
            </a:r>
          </a:p>
          <a:p>
            <a:pPr marL="285750" indent="-285750">
              <a:buFont typeface="Arial"/>
              <a:buChar char="•"/>
            </a:pPr>
            <a:endParaRPr lang="es-VE" b="1" dirty="0" smtClean="0">
              <a:solidFill>
                <a:schemeClr val="tx2">
                  <a:lumMod val="60000"/>
                  <a:lumOff val="40000"/>
                </a:schemeClr>
              </a:solidFill>
            </a:endParaRPr>
          </a:p>
          <a:p>
            <a:pPr marL="285750" indent="-285750">
              <a:buFont typeface="Arial"/>
              <a:buChar char="•"/>
            </a:pPr>
            <a:endParaRPr lang="es-VE" b="1" dirty="0" smtClean="0">
              <a:solidFill>
                <a:schemeClr val="tx2">
                  <a:lumMod val="60000"/>
                  <a:lumOff val="40000"/>
                </a:schemeClr>
              </a:solidFill>
            </a:endParaRPr>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485006" y="797803"/>
            <a:ext cx="8839522" cy="830997"/>
          </a:xfrm>
          <a:prstGeom prst="rect">
            <a:avLst/>
          </a:prstGeom>
          <a:noFill/>
        </p:spPr>
        <p:txBody>
          <a:bodyPr wrap="square" rtlCol="0">
            <a:spAutoFit/>
          </a:bodyPr>
          <a:lstStyle/>
          <a:p>
            <a:r>
              <a:rPr lang="es-VE" sz="4800" dirty="0" smtClean="0">
                <a:solidFill>
                  <a:schemeClr val="tx2">
                    <a:lumMod val="60000"/>
                    <a:lumOff val="40000"/>
                  </a:schemeClr>
                </a:solidFill>
                <a:latin typeface="Calibri" panose="020F0502020204030204" pitchFamily="34" charset="0"/>
              </a:rPr>
              <a:t>Agenda</a:t>
            </a:r>
            <a:endParaRPr lang="es-VE" sz="4800" dirty="0">
              <a:solidFill>
                <a:schemeClr val="tx2">
                  <a:lumMod val="60000"/>
                  <a:lumOff val="40000"/>
                </a:schemeClr>
              </a:solidFill>
              <a:latin typeface="Calibri" panose="020F0502020204030204" pitchFamily="34" charset="0"/>
            </a:endParaRPr>
          </a:p>
        </p:txBody>
      </p:sp>
    </p:spTree>
    <p:extLst>
      <p:ext uri="{BB962C8B-B14F-4D97-AF65-F5344CB8AC3E}">
        <p14:creationId xmlns:p14="http://schemas.microsoft.com/office/powerpoint/2010/main" val="42746435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 Imagen"/>
          <p:cNvPicPr>
            <a:picLocks noChangeAspect="1"/>
          </p:cNvPicPr>
          <p:nvPr/>
        </p:nvPicPr>
        <p:blipFill rotWithShape="1">
          <a:blip r:embed="rId2" cstate="print">
            <a:extLst>
              <a:ext uri="{28A0092B-C50C-407E-A947-70E740481C1C}">
                <a14:useLocalDpi xmlns:a14="http://schemas.microsoft.com/office/drawing/2010/main" val="0"/>
              </a:ext>
            </a:extLst>
          </a:blip>
          <a:srcRect l="227" t="41064" r="-1687" b="25267"/>
          <a:stretch/>
        </p:blipFill>
        <p:spPr>
          <a:xfrm>
            <a:off x="-36512" y="1844824"/>
            <a:ext cx="9351640" cy="4104930"/>
          </a:xfrm>
          <a:prstGeom prst="rect">
            <a:avLst/>
          </a:prstGeom>
        </p:spPr>
      </p:pic>
      <p:pic>
        <p:nvPicPr>
          <p:cNvPr id="7"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8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WHAT IS THIS?</a:t>
            </a:r>
            <a:endParaRPr lang="es-VE" sz="3000" dirty="0">
              <a:solidFill>
                <a:schemeClr val="bg1"/>
              </a:solidFill>
              <a:latin typeface="Calibri" panose="020F0502020204030204" pitchFamily="34" charset="0"/>
            </a:endParaRPr>
          </a:p>
        </p:txBody>
      </p:sp>
      <p:sp>
        <p:nvSpPr>
          <p:cNvPr id="11" name="10 CuadroTexto"/>
          <p:cNvSpPr txBox="1"/>
          <p:nvPr/>
        </p:nvSpPr>
        <p:spPr>
          <a:xfrm>
            <a:off x="0" y="888395"/>
            <a:ext cx="9144000" cy="830997"/>
          </a:xfrm>
          <a:prstGeom prst="rect">
            <a:avLst/>
          </a:prstGeom>
          <a:noFill/>
        </p:spPr>
        <p:txBody>
          <a:bodyPr wrap="square" rtlCol="0">
            <a:spAutoFit/>
          </a:bodyPr>
          <a:lstStyle/>
          <a:p>
            <a:pPr algn="ctr"/>
            <a:r>
              <a:rPr lang="es-VE" sz="4800" dirty="0" err="1" smtClean="0">
                <a:solidFill>
                  <a:schemeClr val="tx2">
                    <a:lumMod val="60000"/>
                    <a:lumOff val="40000"/>
                  </a:schemeClr>
                </a:solidFill>
                <a:latin typeface="Calibri" panose="020F0502020204030204" pitchFamily="34" charset="0"/>
              </a:rPr>
              <a:t>Make</a:t>
            </a:r>
            <a:r>
              <a:rPr lang="es-VE" sz="4800" dirty="0" smtClean="0">
                <a:solidFill>
                  <a:schemeClr val="tx2">
                    <a:lumMod val="60000"/>
                    <a:lumOff val="40000"/>
                  </a:schemeClr>
                </a:solidFill>
                <a:latin typeface="Calibri" panose="020F0502020204030204" pitchFamily="34" charset="0"/>
              </a:rPr>
              <a:t> </a:t>
            </a:r>
            <a:r>
              <a:rPr lang="es-VE" sz="4800" dirty="0" err="1" smtClean="0">
                <a:solidFill>
                  <a:schemeClr val="tx2">
                    <a:lumMod val="60000"/>
                    <a:lumOff val="40000"/>
                  </a:schemeClr>
                </a:solidFill>
                <a:latin typeface="Calibri" panose="020F0502020204030204" pitchFamily="34" charset="0"/>
              </a:rPr>
              <a:t>An</a:t>
            </a:r>
            <a:r>
              <a:rPr lang="es-VE" sz="4800" dirty="0" smtClean="0">
                <a:solidFill>
                  <a:schemeClr val="tx2">
                    <a:lumMod val="60000"/>
                    <a:lumOff val="40000"/>
                  </a:schemeClr>
                </a:solidFill>
                <a:latin typeface="Calibri" panose="020F0502020204030204" pitchFamily="34" charset="0"/>
              </a:rPr>
              <a:t> </a:t>
            </a:r>
            <a:r>
              <a:rPr lang="es-VE" sz="4800" dirty="0" err="1" smtClean="0">
                <a:solidFill>
                  <a:schemeClr val="tx2">
                    <a:lumMod val="60000"/>
                    <a:lumOff val="40000"/>
                  </a:schemeClr>
                </a:solidFill>
                <a:latin typeface="Calibri" panose="020F0502020204030204" pitchFamily="34" charset="0"/>
              </a:rPr>
              <a:t>Impact</a:t>
            </a:r>
            <a:r>
              <a:rPr lang="es-VE" sz="4800" dirty="0" smtClean="0">
                <a:solidFill>
                  <a:schemeClr val="tx2">
                    <a:lumMod val="60000"/>
                    <a:lumOff val="40000"/>
                  </a:schemeClr>
                </a:solidFill>
                <a:latin typeface="Calibri" panose="020F0502020204030204" pitchFamily="34" charset="0"/>
              </a:rPr>
              <a:t>!</a:t>
            </a:r>
            <a:endParaRPr lang="es-VE" sz="4800" dirty="0">
              <a:solidFill>
                <a:schemeClr val="tx2">
                  <a:lumMod val="60000"/>
                  <a:lumOff val="40000"/>
                </a:schemeClr>
              </a:solidFill>
              <a:latin typeface="Calibri" panose="020F0502020204030204" pitchFamily="34" charset="0"/>
            </a:endParaRPr>
          </a:p>
        </p:txBody>
      </p:sp>
      <p:sp>
        <p:nvSpPr>
          <p:cNvPr id="12" name="11 Rectángulo"/>
          <p:cNvSpPr/>
          <p:nvPr/>
        </p:nvSpPr>
        <p:spPr>
          <a:xfrm>
            <a:off x="20960" y="1871113"/>
            <a:ext cx="9142090" cy="11772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spTree>
    <p:extLst>
      <p:ext uri="{BB962C8B-B14F-4D97-AF65-F5344CB8AC3E}">
        <p14:creationId xmlns:p14="http://schemas.microsoft.com/office/powerpoint/2010/main" val="15448453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496987" y="71626"/>
            <a:ext cx="3456384" cy="477054"/>
          </a:xfrm>
          <a:prstGeom prst="rect">
            <a:avLst/>
          </a:prstGeom>
          <a:noFill/>
        </p:spPr>
        <p:txBody>
          <a:bodyPr wrap="square" rtlCol="0">
            <a:spAutoFit/>
          </a:bodyPr>
          <a:lstStyle/>
          <a:p>
            <a:pPr algn="r"/>
            <a:r>
              <a:rPr lang="es-VE" sz="2500" dirty="0" smtClean="0">
                <a:solidFill>
                  <a:schemeClr val="bg1"/>
                </a:solidFill>
                <a:latin typeface="Calibri" panose="020F0502020204030204" pitchFamily="34" charset="0"/>
              </a:rPr>
              <a:t>SPONSORS &amp; PARTNERS</a:t>
            </a:r>
            <a:endParaRPr lang="es-VE" sz="2500" dirty="0">
              <a:solidFill>
                <a:schemeClr val="bg1"/>
              </a:solidFill>
              <a:latin typeface="Calibri" panose="020F0502020204030204" pitchFamily="34" charset="0"/>
            </a:endParaRPr>
          </a:p>
        </p:txBody>
      </p:sp>
      <p:pic>
        <p:nvPicPr>
          <p:cNvPr id="5122" name="Picture 2" descr="http://www.global.datafest.net/_/rsrc/1424070509225/cities/auburn-us/compose.png?width=200px"/>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19671" y="1351894"/>
            <a:ext cx="2611313" cy="996986"/>
          </a:xfrm>
          <a:prstGeom prst="rect">
            <a:avLst/>
          </a:prstGeom>
          <a:noFill/>
          <a:extLst>
            <a:ext uri="{909E8E84-426E-40dd-AFC4-6F175D3DCCD1}">
              <a14:hiddenFill xmlns:a14="http://schemas.microsoft.com/office/drawing/2010/main">
                <a:solidFill>
                  <a:srgbClr val="FFFFFF"/>
                </a:solidFill>
              </a14:hiddenFill>
            </a:ext>
          </a:extLst>
        </p:spPr>
      </p:pic>
      <p:sp>
        <p:nvSpPr>
          <p:cNvPr id="9" name="8 CuadroTexto"/>
          <p:cNvSpPr txBox="1"/>
          <p:nvPr/>
        </p:nvSpPr>
        <p:spPr>
          <a:xfrm>
            <a:off x="179512" y="784095"/>
            <a:ext cx="2448272" cy="630942"/>
          </a:xfrm>
          <a:prstGeom prst="rect">
            <a:avLst/>
          </a:prstGeom>
          <a:noFill/>
        </p:spPr>
        <p:txBody>
          <a:bodyPr wrap="square" rtlCol="0">
            <a:spAutoFit/>
          </a:bodyPr>
          <a:lstStyle/>
          <a:p>
            <a:r>
              <a:rPr lang="es-VE" sz="3500" dirty="0" smtClean="0">
                <a:solidFill>
                  <a:schemeClr val="tx2">
                    <a:lumMod val="60000"/>
                    <a:lumOff val="40000"/>
                  </a:schemeClr>
                </a:solidFill>
                <a:latin typeface="Calibri" panose="020F0502020204030204" pitchFamily="34" charset="0"/>
              </a:rPr>
              <a:t>Sponsors</a:t>
            </a:r>
            <a:endParaRPr lang="es-VE" sz="3500" dirty="0">
              <a:solidFill>
                <a:schemeClr val="tx2">
                  <a:lumMod val="60000"/>
                  <a:lumOff val="40000"/>
                </a:schemeClr>
              </a:solidFill>
              <a:latin typeface="Calibri" panose="020F0502020204030204" pitchFamily="34" charset="0"/>
            </a:endParaRPr>
          </a:p>
        </p:txBody>
      </p:sp>
      <p:pic>
        <p:nvPicPr>
          <p:cNvPr id="5124" name="Picture 4" descr="http://www.global.datafest.net/_/rsrc/1424070509225/cities/auburn-us/oanews.jpg?width=200p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5696" y="2420888"/>
            <a:ext cx="2160241" cy="144016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http://www.global.datafest.net/_/rsrc/1424070509225/cities/auburn-us/VPM-logo.png?width=200px"/>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71999" y="1196752"/>
            <a:ext cx="2532147" cy="1152128"/>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https://ibm.biz/Datafest201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60032" y="2564904"/>
            <a:ext cx="1800200" cy="1188133"/>
          </a:xfrm>
          <a:prstGeom prst="rect">
            <a:avLst/>
          </a:prstGeom>
          <a:noFill/>
          <a:extLst>
            <a:ext uri="{909E8E84-426E-40dd-AFC4-6F175D3DCCD1}">
              <a14:hiddenFill xmlns:a14="http://schemas.microsoft.com/office/drawing/2010/main">
                <a:solidFill>
                  <a:srgbClr val="FFFFFF"/>
                </a:solidFill>
              </a14:hiddenFill>
            </a:ext>
          </a:extLst>
        </p:spPr>
      </p:pic>
      <p:sp>
        <p:nvSpPr>
          <p:cNvPr id="14" name="13 Rectángulo"/>
          <p:cNvSpPr/>
          <p:nvPr/>
        </p:nvSpPr>
        <p:spPr>
          <a:xfrm>
            <a:off x="970029" y="4077072"/>
            <a:ext cx="7094084" cy="4572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VE"/>
          </a:p>
        </p:txBody>
      </p:sp>
      <p:pic>
        <p:nvPicPr>
          <p:cNvPr id="5134" name="Picture 14" descr="http://www.alabamamediagroup.com/"/>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94098" y="4365104"/>
            <a:ext cx="2781958" cy="719624"/>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descr="http://www.uab.edu/smartcities/"/>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496987" y="4486935"/>
            <a:ext cx="3092576" cy="586174"/>
          </a:xfrm>
          <a:prstGeom prst="rect">
            <a:avLst/>
          </a:prstGeom>
          <a:noFill/>
          <a:extLst>
            <a:ext uri="{909E8E84-426E-40dd-AFC4-6F175D3DCCD1}">
              <a14:hiddenFill xmlns:a14="http://schemas.microsoft.com/office/drawing/2010/main">
                <a:solidFill>
                  <a:srgbClr val="FFFFFF"/>
                </a:solidFill>
              </a14:hiddenFill>
            </a:ext>
          </a:extLst>
        </p:spPr>
      </p:pic>
      <p:pic>
        <p:nvPicPr>
          <p:cNvPr id="5138" name="Picture 18" descr="http://www.codeforbirmingham.or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78730" y="5252659"/>
            <a:ext cx="1314834" cy="1414334"/>
          </a:xfrm>
          <a:prstGeom prst="rect">
            <a:avLst/>
          </a:prstGeom>
          <a:noFill/>
          <a:extLst>
            <a:ext uri="{909E8E84-426E-40dd-AFC4-6F175D3DCCD1}">
              <a14:hiddenFill xmlns:a14="http://schemas.microsoft.com/office/drawing/2010/main">
                <a:solidFill>
                  <a:srgbClr val="FFFFFF"/>
                </a:solidFill>
              </a14:hiddenFill>
            </a:ext>
          </a:extLst>
        </p:spPr>
      </p:pic>
      <p:pic>
        <p:nvPicPr>
          <p:cNvPr id="5140" name="Picture 20" descr="http://www.global.datafest.net/_/rsrc/1424406553391/cities/auburn-us/500px-Seal_of_Birmingham%2C_Alabama.svg.png?width=15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320515" y="5295483"/>
            <a:ext cx="1328686" cy="1328686"/>
          </a:xfrm>
          <a:prstGeom prst="rect">
            <a:avLst/>
          </a:prstGeom>
          <a:noFill/>
          <a:extLst>
            <a:ext uri="{909E8E84-426E-40dd-AFC4-6F175D3DCCD1}">
              <a14:hiddenFill xmlns:a14="http://schemas.microsoft.com/office/drawing/2010/main">
                <a:solidFill>
                  <a:srgbClr val="FFFFFF"/>
                </a:solidFill>
              </a14:hiddenFill>
            </a:ext>
          </a:extLst>
        </p:spPr>
      </p:pic>
      <p:pic>
        <p:nvPicPr>
          <p:cNvPr id="5142" name="Picture 22" descr="http://www.global.datafest.net/_/rsrc/1424406467248/cities/auburn-us/City-of-auburn-AL-logo.png?width=150"/>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123634" y="5357488"/>
            <a:ext cx="1328686" cy="1204676"/>
          </a:xfrm>
          <a:prstGeom prst="rect">
            <a:avLst/>
          </a:prstGeom>
          <a:noFill/>
          <a:extLst>
            <a:ext uri="{909E8E84-426E-40dd-AFC4-6F175D3DCCD1}">
              <a14:hiddenFill xmlns:a14="http://schemas.microsoft.com/office/drawing/2010/main">
                <a:solidFill>
                  <a:srgbClr val="FFFFFF"/>
                </a:solidFill>
              </a14:hiddenFill>
            </a:ext>
          </a:extLst>
        </p:spPr>
      </p:pic>
      <p:sp>
        <p:nvSpPr>
          <p:cNvPr id="20" name="19 CuadroTexto"/>
          <p:cNvSpPr txBox="1"/>
          <p:nvPr/>
        </p:nvSpPr>
        <p:spPr>
          <a:xfrm>
            <a:off x="179512" y="4221088"/>
            <a:ext cx="2448272" cy="630942"/>
          </a:xfrm>
          <a:prstGeom prst="rect">
            <a:avLst/>
          </a:prstGeom>
          <a:noFill/>
        </p:spPr>
        <p:txBody>
          <a:bodyPr wrap="square" rtlCol="0">
            <a:spAutoFit/>
          </a:bodyPr>
          <a:lstStyle/>
          <a:p>
            <a:r>
              <a:rPr lang="es-VE" sz="3500" dirty="0" err="1" smtClean="0">
                <a:solidFill>
                  <a:schemeClr val="tx2">
                    <a:lumMod val="60000"/>
                    <a:lumOff val="40000"/>
                  </a:schemeClr>
                </a:solidFill>
                <a:latin typeface="Calibri" panose="020F0502020204030204" pitchFamily="34" charset="0"/>
              </a:rPr>
              <a:t>Partners</a:t>
            </a:r>
            <a:endParaRPr lang="es-VE" sz="3500" dirty="0">
              <a:solidFill>
                <a:schemeClr val="tx2">
                  <a:lumMod val="60000"/>
                  <a:lumOff val="40000"/>
                </a:schemeClr>
              </a:solidFill>
              <a:latin typeface="Calibri" panose="020F0502020204030204" pitchFamily="34" charset="0"/>
            </a:endParaRPr>
          </a:p>
        </p:txBody>
      </p:sp>
    </p:spTree>
    <p:extLst>
      <p:ext uri="{BB962C8B-B14F-4D97-AF65-F5344CB8AC3E}">
        <p14:creationId xmlns:p14="http://schemas.microsoft.com/office/powerpoint/2010/main" val="257988996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485006" y="776898"/>
            <a:ext cx="8839522" cy="784830"/>
          </a:xfrm>
          <a:prstGeom prst="rect">
            <a:avLst/>
          </a:prstGeom>
          <a:noFill/>
        </p:spPr>
        <p:txBody>
          <a:bodyPr wrap="square" rtlCol="0">
            <a:spAutoFit/>
          </a:bodyPr>
          <a:lstStyle/>
          <a:p>
            <a:r>
              <a:rPr lang="es-VE" sz="4500" dirty="0" err="1" smtClean="0">
                <a:solidFill>
                  <a:schemeClr val="tx2">
                    <a:lumMod val="60000"/>
                    <a:lumOff val="40000"/>
                  </a:schemeClr>
                </a:solidFill>
                <a:latin typeface="Calibri" panose="020F0502020204030204" pitchFamily="34" charset="0"/>
              </a:rPr>
              <a:t>Challenges</a:t>
            </a:r>
            <a:endParaRPr lang="es-VE" sz="4500" dirty="0">
              <a:solidFill>
                <a:schemeClr val="tx2">
                  <a:lumMod val="60000"/>
                  <a:lumOff val="40000"/>
                </a:schemeClr>
              </a:solidFill>
              <a:latin typeface="Calibri" panose="020F0502020204030204" pitchFamily="34" charset="0"/>
            </a:endParaRPr>
          </a:p>
        </p:txBody>
      </p:sp>
      <p:sp>
        <p:nvSpPr>
          <p:cNvPr id="2" name="1 CuadroTexto"/>
          <p:cNvSpPr txBox="1"/>
          <p:nvPr/>
        </p:nvSpPr>
        <p:spPr>
          <a:xfrm>
            <a:off x="539552" y="1957363"/>
            <a:ext cx="3960440" cy="3785652"/>
          </a:xfrm>
          <a:prstGeom prst="rect">
            <a:avLst/>
          </a:prstGeom>
          <a:noFill/>
        </p:spPr>
        <p:txBody>
          <a:bodyPr wrap="square" rtlCol="0">
            <a:spAutoFit/>
          </a:bodyPr>
          <a:lstStyle/>
          <a:p>
            <a:pPr marL="342900" indent="-342900">
              <a:buFont typeface="Arial" panose="020B0604020202020204" pitchFamily="34" charset="0"/>
              <a:buChar char="•"/>
            </a:pPr>
            <a:r>
              <a:rPr lang="es-VE" sz="2000" b="1" dirty="0" err="1"/>
              <a:t>Traffic</a:t>
            </a:r>
            <a:r>
              <a:rPr lang="es-VE" sz="2000" b="1" dirty="0"/>
              <a:t> tracking/</a:t>
            </a:r>
            <a:r>
              <a:rPr lang="es-VE" sz="2000" b="1" dirty="0" err="1"/>
              <a:t>alert</a:t>
            </a:r>
            <a:r>
              <a:rPr lang="es-VE" sz="2000" b="1" dirty="0"/>
              <a:t> app</a:t>
            </a:r>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a:t>Parking </a:t>
            </a:r>
            <a:r>
              <a:rPr lang="es-VE" sz="2000" b="1" dirty="0" smtClean="0"/>
              <a:t>app</a:t>
            </a:r>
            <a:endParaRPr lang="es-VE" sz="2000" b="1" dirty="0"/>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a:t>Green </a:t>
            </a:r>
            <a:r>
              <a:rPr lang="es-VE" sz="2000" b="1" dirty="0" smtClean="0"/>
              <a:t>app </a:t>
            </a:r>
            <a:endParaRPr lang="es-VE" sz="2000" b="1" dirty="0"/>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err="1"/>
              <a:t>Fresh</a:t>
            </a:r>
            <a:r>
              <a:rPr lang="es-VE" sz="2000" b="1" dirty="0"/>
              <a:t> </a:t>
            </a:r>
            <a:r>
              <a:rPr lang="es-VE" sz="2000" b="1" dirty="0" err="1"/>
              <a:t>Food</a:t>
            </a:r>
            <a:r>
              <a:rPr lang="es-VE" sz="2000" b="1" dirty="0"/>
              <a:t> Access App</a:t>
            </a:r>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err="1"/>
              <a:t>Tapestry</a:t>
            </a:r>
            <a:r>
              <a:rPr lang="es-VE" sz="2000" b="1" dirty="0"/>
              <a:t> </a:t>
            </a:r>
            <a:r>
              <a:rPr lang="es-VE" sz="2000" b="1" dirty="0" err="1"/>
              <a:t>Report</a:t>
            </a:r>
            <a:endParaRPr lang="es-VE" sz="2000" b="1" dirty="0"/>
          </a:p>
          <a:p>
            <a:endParaRPr lang="es-VE" sz="2000" b="1" dirty="0">
              <a:solidFill>
                <a:schemeClr val="tx2">
                  <a:lumMod val="60000"/>
                  <a:lumOff val="40000"/>
                </a:schemeClr>
              </a:solidFill>
            </a:endParaRPr>
          </a:p>
          <a:p>
            <a:endParaRPr lang="es-VE" sz="2000" b="1" dirty="0">
              <a:solidFill>
                <a:schemeClr val="tx2">
                  <a:lumMod val="60000"/>
                  <a:lumOff val="40000"/>
                </a:schemeClr>
              </a:solidFill>
            </a:endParaRPr>
          </a:p>
          <a:p>
            <a:endParaRPr lang="es-VE" sz="2000" b="1" dirty="0">
              <a:solidFill>
                <a:schemeClr val="tx2">
                  <a:lumMod val="60000"/>
                  <a:lumOff val="40000"/>
                </a:schemeClr>
              </a:solidFill>
            </a:endParaRPr>
          </a:p>
        </p:txBody>
      </p:sp>
      <p:sp>
        <p:nvSpPr>
          <p:cNvPr id="11" name="10 CuadroTexto"/>
          <p:cNvSpPr txBox="1"/>
          <p:nvPr/>
        </p:nvSpPr>
        <p:spPr>
          <a:xfrm>
            <a:off x="4572000" y="1916832"/>
            <a:ext cx="3960440" cy="4093428"/>
          </a:xfrm>
          <a:prstGeom prst="rect">
            <a:avLst/>
          </a:prstGeom>
          <a:noFill/>
        </p:spPr>
        <p:txBody>
          <a:bodyPr wrap="square" rtlCol="0">
            <a:spAutoFit/>
          </a:bodyPr>
          <a:lstStyle/>
          <a:p>
            <a:pPr marL="342900" indent="-342900">
              <a:buFont typeface="Arial" panose="020B0604020202020204" pitchFamily="34" charset="0"/>
              <a:buChar char="•"/>
            </a:pPr>
            <a:r>
              <a:rPr lang="es-VE" sz="2000" b="1" dirty="0" err="1" smtClean="0"/>
              <a:t>Land</a:t>
            </a:r>
            <a:r>
              <a:rPr lang="es-VE" sz="2000" b="1" dirty="0" smtClean="0"/>
              <a:t> Bank</a:t>
            </a:r>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smtClean="0"/>
              <a:t>Mobile </a:t>
            </a:r>
            <a:r>
              <a:rPr lang="es-VE" sz="2000" b="1" dirty="0" err="1" smtClean="0"/>
              <a:t>Food</a:t>
            </a:r>
            <a:r>
              <a:rPr lang="es-VE" sz="2000" b="1" dirty="0" smtClean="0"/>
              <a:t> </a:t>
            </a:r>
            <a:r>
              <a:rPr lang="es-VE" sz="2000" b="1" dirty="0" err="1" smtClean="0"/>
              <a:t>Market</a:t>
            </a:r>
            <a:endParaRPr lang="es-VE" sz="2000" b="1" dirty="0" smtClean="0"/>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err="1" smtClean="0"/>
              <a:t>Trail</a:t>
            </a:r>
            <a:r>
              <a:rPr lang="es-VE" sz="2000" b="1" dirty="0" smtClean="0"/>
              <a:t> </a:t>
            </a:r>
            <a:r>
              <a:rPr lang="es-VE" sz="2000" b="1" dirty="0" err="1" smtClean="0"/>
              <a:t>System</a:t>
            </a:r>
            <a:r>
              <a:rPr lang="es-VE" sz="2000" b="1" dirty="0" smtClean="0"/>
              <a:t> </a:t>
            </a:r>
            <a:r>
              <a:rPr lang="es-VE" sz="2000" b="1" dirty="0" err="1" smtClean="0"/>
              <a:t>Companion</a:t>
            </a:r>
            <a:r>
              <a:rPr lang="es-VE" sz="2000" b="1" dirty="0" smtClean="0"/>
              <a:t> App</a:t>
            </a:r>
          </a:p>
          <a:p>
            <a:r>
              <a:rPr lang="es-VE" sz="2000" b="1" dirty="0" smtClean="0"/>
              <a:t> </a:t>
            </a:r>
            <a:endParaRPr lang="es-VE" sz="2000" b="1" dirty="0"/>
          </a:p>
          <a:p>
            <a:pPr marL="342900" indent="-342900">
              <a:buFont typeface="Arial" panose="020B0604020202020204" pitchFamily="34" charset="0"/>
              <a:buChar char="•"/>
            </a:pPr>
            <a:r>
              <a:rPr lang="es-VE" sz="2000" b="1" dirty="0" err="1" smtClean="0"/>
              <a:t>Household</a:t>
            </a:r>
            <a:r>
              <a:rPr lang="es-VE" sz="2000" b="1" dirty="0" smtClean="0"/>
              <a:t> </a:t>
            </a:r>
            <a:r>
              <a:rPr lang="es-VE" sz="2000" b="1" dirty="0" err="1" smtClean="0"/>
              <a:t>Travel</a:t>
            </a:r>
            <a:r>
              <a:rPr lang="es-VE" sz="2000" b="1" dirty="0" smtClean="0"/>
              <a:t> </a:t>
            </a:r>
            <a:r>
              <a:rPr lang="es-VE" sz="2000" b="1" dirty="0" err="1" smtClean="0"/>
              <a:t>Survey</a:t>
            </a:r>
            <a:endParaRPr lang="es-VE" sz="2000" b="1" dirty="0" smtClean="0"/>
          </a:p>
          <a:p>
            <a:pPr marL="342900" indent="-342900">
              <a:buFont typeface="Arial" panose="020B0604020202020204" pitchFamily="34" charset="0"/>
              <a:buChar char="•"/>
            </a:pPr>
            <a:endParaRPr lang="es-VE" sz="2000" b="1" dirty="0"/>
          </a:p>
          <a:p>
            <a:pPr marL="342900" indent="-342900">
              <a:buFont typeface="Arial" panose="020B0604020202020204" pitchFamily="34" charset="0"/>
              <a:buChar char="•"/>
            </a:pPr>
            <a:r>
              <a:rPr lang="es-VE" sz="2000" b="1" dirty="0" err="1" smtClean="0"/>
              <a:t>Government</a:t>
            </a:r>
            <a:r>
              <a:rPr lang="es-VE" sz="2000" b="1" dirty="0" smtClean="0"/>
              <a:t> Data </a:t>
            </a:r>
            <a:r>
              <a:rPr lang="es-VE" sz="2000" b="1" dirty="0" err="1" smtClean="0"/>
              <a:t>Converter</a:t>
            </a:r>
            <a:r>
              <a:rPr lang="es-VE" sz="2000" b="1" dirty="0" smtClean="0"/>
              <a:t> </a:t>
            </a:r>
            <a:r>
              <a:rPr lang="es-VE" sz="2000" b="1" dirty="0" err="1" smtClean="0"/>
              <a:t>Tool</a:t>
            </a:r>
            <a:endParaRPr lang="es-VE" sz="2000" b="1" dirty="0" smtClean="0"/>
          </a:p>
          <a:p>
            <a:endParaRPr lang="es-VE" sz="2000" b="1" dirty="0">
              <a:solidFill>
                <a:schemeClr val="tx2">
                  <a:lumMod val="60000"/>
                  <a:lumOff val="40000"/>
                </a:schemeClr>
              </a:solidFill>
            </a:endParaRPr>
          </a:p>
          <a:p>
            <a:endParaRPr lang="es-VE" sz="2000" b="1" dirty="0">
              <a:solidFill>
                <a:schemeClr val="tx2">
                  <a:lumMod val="60000"/>
                  <a:lumOff val="40000"/>
                </a:schemeClr>
              </a:solidFill>
            </a:endParaRPr>
          </a:p>
          <a:p>
            <a:endParaRPr lang="es-VE" sz="2000" b="1" dirty="0">
              <a:solidFill>
                <a:schemeClr val="tx2">
                  <a:lumMod val="60000"/>
                  <a:lumOff val="40000"/>
                </a:schemeClr>
              </a:solidFill>
            </a:endParaRPr>
          </a:p>
        </p:txBody>
      </p:sp>
    </p:spTree>
    <p:extLst>
      <p:ext uri="{BB962C8B-B14F-4D97-AF65-F5344CB8AC3E}">
        <p14:creationId xmlns:p14="http://schemas.microsoft.com/office/powerpoint/2010/main" val="406587181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323528" y="1484784"/>
            <a:ext cx="8568952" cy="4939814"/>
          </a:xfrm>
          <a:prstGeom prst="rect">
            <a:avLst/>
          </a:prstGeom>
          <a:noFill/>
        </p:spPr>
        <p:txBody>
          <a:bodyPr wrap="square" rtlCol="0">
            <a:spAutoFit/>
          </a:bodyPr>
          <a:lstStyle/>
          <a:p>
            <a:r>
              <a:rPr lang="es-VE" sz="1500" b="1" dirty="0" smtClean="0">
                <a:solidFill>
                  <a:schemeClr val="tx2">
                    <a:lumMod val="60000"/>
                    <a:lumOff val="40000"/>
                  </a:schemeClr>
                </a:solidFill>
              </a:rPr>
              <a:t>Friday</a:t>
            </a:r>
            <a:r>
              <a:rPr lang="es-VE" sz="1500" b="1" dirty="0">
                <a:solidFill>
                  <a:schemeClr val="tx2">
                    <a:lumMod val="60000"/>
                    <a:lumOff val="40000"/>
                  </a:schemeClr>
                </a:solidFill>
              </a:rPr>
              <a:t> </a:t>
            </a:r>
            <a:r>
              <a:rPr lang="es-VE" sz="1500" dirty="0"/>
              <a:t/>
            </a:r>
            <a:br>
              <a:rPr lang="es-VE" sz="1500" dirty="0"/>
            </a:br>
            <a:r>
              <a:rPr lang="es-VE" sz="1500" b="1" dirty="0" smtClean="0"/>
              <a:t>5:40 PM</a:t>
            </a:r>
            <a:r>
              <a:rPr lang="es-VE" sz="1500" dirty="0" smtClean="0"/>
              <a:t>: </a:t>
            </a:r>
            <a:r>
              <a:rPr lang="es-VE" sz="1500" dirty="0" err="1" smtClean="0"/>
              <a:t>Check</a:t>
            </a:r>
            <a:r>
              <a:rPr lang="es-VE" sz="1500" dirty="0" smtClean="0"/>
              <a:t>-in (</a:t>
            </a:r>
            <a:r>
              <a:rPr lang="es-VE" sz="1500" dirty="0" err="1" smtClean="0"/>
              <a:t>Shelby</a:t>
            </a:r>
            <a:r>
              <a:rPr lang="es-VE" sz="1500" dirty="0" smtClean="0"/>
              <a:t> Center 3129) &amp; </a:t>
            </a:r>
            <a:r>
              <a:rPr lang="es-VE" sz="1500" dirty="0" err="1" smtClean="0"/>
              <a:t>Dinner</a:t>
            </a:r>
            <a:r>
              <a:rPr lang="es-VE" sz="1500" dirty="0" smtClean="0"/>
              <a:t> </a:t>
            </a:r>
            <a:br>
              <a:rPr lang="es-VE" sz="1500" dirty="0" smtClean="0"/>
            </a:br>
            <a:r>
              <a:rPr lang="es-VE" sz="1500" b="1" dirty="0" smtClean="0"/>
              <a:t>6:10 PM: </a:t>
            </a:r>
            <a:r>
              <a:rPr lang="es-VE" sz="1500" dirty="0" err="1" smtClean="0"/>
              <a:t>Inception</a:t>
            </a:r>
            <a:r>
              <a:rPr lang="es-VE" sz="1500" dirty="0" smtClean="0"/>
              <a:t> + Sponsor </a:t>
            </a:r>
            <a:r>
              <a:rPr lang="es-VE" sz="1500" dirty="0" err="1" smtClean="0"/>
              <a:t>Intro</a:t>
            </a:r>
            <a:r>
              <a:rPr lang="es-VE" sz="1500" dirty="0" smtClean="0"/>
              <a:t> </a:t>
            </a:r>
            <a:br>
              <a:rPr lang="es-VE" sz="1500" dirty="0" smtClean="0"/>
            </a:br>
            <a:r>
              <a:rPr lang="es-VE" sz="1500" b="1" dirty="0" smtClean="0"/>
              <a:t>7:00 </a:t>
            </a:r>
            <a:r>
              <a:rPr lang="es-VE" sz="1500" b="1" dirty="0"/>
              <a:t>PM: </a:t>
            </a:r>
            <a:r>
              <a:rPr lang="es-VE" sz="1500" dirty="0" err="1"/>
              <a:t>Make</a:t>
            </a:r>
            <a:r>
              <a:rPr lang="es-VE" sz="1500" dirty="0"/>
              <a:t> </a:t>
            </a:r>
            <a:r>
              <a:rPr lang="es-VE" sz="1500" dirty="0" err="1"/>
              <a:t>friends</a:t>
            </a:r>
            <a:r>
              <a:rPr lang="es-VE" sz="1500" dirty="0"/>
              <a:t> / </a:t>
            </a:r>
            <a:r>
              <a:rPr lang="es-VE" sz="1500" dirty="0" err="1"/>
              <a:t>Team</a:t>
            </a:r>
            <a:r>
              <a:rPr lang="es-VE" sz="1500" dirty="0"/>
              <a:t> </a:t>
            </a:r>
            <a:r>
              <a:rPr lang="es-VE" sz="1500" dirty="0" err="1"/>
              <a:t>Formations</a:t>
            </a:r>
            <a:r>
              <a:rPr lang="es-VE" sz="1500" dirty="0"/>
              <a:t> / Project </a:t>
            </a:r>
            <a:r>
              <a:rPr lang="es-VE" sz="1500" dirty="0" err="1"/>
              <a:t>Planning</a:t>
            </a:r>
            <a:r>
              <a:rPr lang="es-VE" sz="1500" dirty="0"/>
              <a:t> </a:t>
            </a:r>
            <a:br>
              <a:rPr lang="es-VE" sz="1500" dirty="0"/>
            </a:br>
            <a:r>
              <a:rPr lang="es-VE" sz="1500" b="1" dirty="0"/>
              <a:t>11:59 PM: </a:t>
            </a:r>
            <a:r>
              <a:rPr lang="es-VE" sz="1500" dirty="0" err="1"/>
              <a:t>Finish</a:t>
            </a:r>
            <a:r>
              <a:rPr lang="es-VE" sz="1500" dirty="0"/>
              <a:t> </a:t>
            </a:r>
            <a:r>
              <a:rPr lang="es-VE" sz="1500" dirty="0" err="1"/>
              <a:t>the</a:t>
            </a:r>
            <a:r>
              <a:rPr lang="es-VE" sz="1500" dirty="0"/>
              <a:t> </a:t>
            </a:r>
            <a:r>
              <a:rPr lang="es-VE" sz="1500" dirty="0" err="1"/>
              <a:t>team</a:t>
            </a:r>
            <a:r>
              <a:rPr lang="es-VE" sz="1500" dirty="0"/>
              <a:t> page </a:t>
            </a:r>
            <a:r>
              <a:rPr lang="es-VE" sz="1500" dirty="0" err="1"/>
              <a:t>on</a:t>
            </a:r>
            <a:r>
              <a:rPr lang="es-VE" sz="1500" dirty="0"/>
              <a:t> </a:t>
            </a:r>
            <a:r>
              <a:rPr lang="es-VE" sz="1500" dirty="0" err="1"/>
              <a:t>the</a:t>
            </a:r>
            <a:r>
              <a:rPr lang="es-VE" sz="1500" dirty="0"/>
              <a:t> </a:t>
            </a:r>
            <a:r>
              <a:rPr lang="es-VE" sz="1500" dirty="0" err="1"/>
              <a:t>website</a:t>
            </a:r>
            <a:r>
              <a:rPr lang="es-VE" sz="1500" dirty="0"/>
              <a:t> to </a:t>
            </a:r>
            <a:r>
              <a:rPr lang="es-VE" sz="1500" dirty="0" err="1"/>
              <a:t>enter</a:t>
            </a:r>
            <a:r>
              <a:rPr lang="es-VE" sz="1500" dirty="0"/>
              <a:t> </a:t>
            </a:r>
            <a:r>
              <a:rPr lang="es-VE" sz="1500" dirty="0" err="1"/>
              <a:t>the</a:t>
            </a:r>
            <a:r>
              <a:rPr lang="es-VE" sz="1500" dirty="0"/>
              <a:t> Pi </a:t>
            </a:r>
            <a:r>
              <a:rPr lang="es-VE" sz="1500" dirty="0" err="1"/>
              <a:t>raffle</a:t>
            </a:r>
            <a:r>
              <a:rPr lang="es-VE" sz="1500" dirty="0"/>
              <a:t>!</a:t>
            </a:r>
          </a:p>
          <a:p>
            <a:endParaRPr lang="es-VE" sz="1500" b="1" dirty="0" smtClean="0">
              <a:solidFill>
                <a:schemeClr val="tx2">
                  <a:lumMod val="60000"/>
                  <a:lumOff val="40000"/>
                </a:schemeClr>
              </a:solidFill>
            </a:endParaRPr>
          </a:p>
          <a:p>
            <a:r>
              <a:rPr lang="es-VE" sz="1500" b="1" dirty="0" smtClean="0">
                <a:solidFill>
                  <a:schemeClr val="tx2">
                    <a:lumMod val="60000"/>
                    <a:lumOff val="40000"/>
                  </a:schemeClr>
                </a:solidFill>
              </a:rPr>
              <a:t>Saturday</a:t>
            </a:r>
            <a:r>
              <a:rPr lang="es-VE" sz="1500" b="1" dirty="0">
                <a:solidFill>
                  <a:schemeClr val="tx2">
                    <a:lumMod val="60000"/>
                    <a:lumOff val="40000"/>
                  </a:schemeClr>
                </a:solidFill>
              </a:rPr>
              <a:t> </a:t>
            </a:r>
            <a:r>
              <a:rPr lang="es-VE" sz="1500" dirty="0"/>
              <a:t/>
            </a:r>
            <a:br>
              <a:rPr lang="es-VE" sz="1500" dirty="0"/>
            </a:br>
            <a:r>
              <a:rPr lang="es-VE" sz="1500" b="1" dirty="0"/>
              <a:t>9:00 AM: </a:t>
            </a:r>
            <a:r>
              <a:rPr lang="es-VE" sz="1500" dirty="0"/>
              <a:t>Breakfast &amp; Coffee </a:t>
            </a:r>
            <a:br>
              <a:rPr lang="es-VE" sz="1500" dirty="0"/>
            </a:br>
            <a:r>
              <a:rPr lang="es-VE" sz="1500" b="1" dirty="0"/>
              <a:t>9:30 AM</a:t>
            </a:r>
            <a:r>
              <a:rPr lang="es-VE" sz="1500" dirty="0"/>
              <a:t>: Start Hacking, Hustling &amp; Designing </a:t>
            </a:r>
            <a:br>
              <a:rPr lang="es-VE" sz="1500" dirty="0"/>
            </a:br>
            <a:r>
              <a:rPr lang="es-VE" sz="1500" b="1" dirty="0"/>
              <a:t>12:00 PM: </a:t>
            </a:r>
            <a:r>
              <a:rPr lang="es-VE" sz="1500" dirty="0"/>
              <a:t>Lunch </a:t>
            </a:r>
            <a:br>
              <a:rPr lang="es-VE" sz="1500" dirty="0"/>
            </a:br>
            <a:r>
              <a:rPr lang="es-VE" sz="1500" b="1" dirty="0"/>
              <a:t>3:00 PM: </a:t>
            </a:r>
            <a:r>
              <a:rPr lang="es-VE" sz="1500" dirty="0"/>
              <a:t>Call for Help </a:t>
            </a:r>
            <a:r>
              <a:rPr lang="es-VE" sz="1500" dirty="0" smtClean="0"/>
              <a:t>(Mentor Time)</a:t>
            </a:r>
            <a:r>
              <a:rPr lang="es-VE" sz="1500" dirty="0"/>
              <a:t/>
            </a:r>
            <a:br>
              <a:rPr lang="es-VE" sz="1500" dirty="0"/>
            </a:br>
            <a:r>
              <a:rPr lang="es-VE" sz="1500" b="1" dirty="0"/>
              <a:t>5:30 PM: </a:t>
            </a:r>
            <a:r>
              <a:rPr lang="es-VE" sz="1500" dirty="0"/>
              <a:t>Status Reports/Project Page on the Website </a:t>
            </a:r>
            <a:br>
              <a:rPr lang="es-VE" sz="1500" dirty="0"/>
            </a:br>
            <a:r>
              <a:rPr lang="es-VE" sz="1500" b="1" dirty="0"/>
              <a:t>6:30 PM: </a:t>
            </a:r>
            <a:r>
              <a:rPr lang="es-VE" sz="1500" dirty="0"/>
              <a:t>Dinner </a:t>
            </a:r>
            <a:br>
              <a:rPr lang="es-VE" sz="1500" dirty="0"/>
            </a:br>
            <a:r>
              <a:rPr lang="es-VE" sz="1500" b="1" dirty="0"/>
              <a:t>9:00 PM: </a:t>
            </a:r>
            <a:r>
              <a:rPr lang="es-VE" sz="1500" dirty="0"/>
              <a:t>Hack, Hydrate, Eat. </a:t>
            </a:r>
            <a:r>
              <a:rPr lang="es-VE" sz="1500" dirty="0" err="1"/>
              <a:t>Sleep</a:t>
            </a:r>
            <a:r>
              <a:rPr lang="es-VE" sz="1500" dirty="0"/>
              <a:t>!</a:t>
            </a:r>
          </a:p>
          <a:p>
            <a:endParaRPr lang="es-VE" sz="1500" b="1" dirty="0" smtClean="0">
              <a:solidFill>
                <a:schemeClr val="tx2">
                  <a:lumMod val="60000"/>
                  <a:lumOff val="40000"/>
                </a:schemeClr>
              </a:solidFill>
            </a:endParaRPr>
          </a:p>
          <a:p>
            <a:r>
              <a:rPr lang="es-VE" sz="1500" b="1" dirty="0" smtClean="0">
                <a:solidFill>
                  <a:schemeClr val="tx2">
                    <a:lumMod val="60000"/>
                    <a:lumOff val="40000"/>
                  </a:schemeClr>
                </a:solidFill>
              </a:rPr>
              <a:t>Sunday</a:t>
            </a:r>
            <a:r>
              <a:rPr lang="es-VE" sz="1500" b="1" dirty="0">
                <a:solidFill>
                  <a:schemeClr val="tx2">
                    <a:lumMod val="60000"/>
                    <a:lumOff val="40000"/>
                  </a:schemeClr>
                </a:solidFill>
              </a:rPr>
              <a:t> </a:t>
            </a:r>
            <a:r>
              <a:rPr lang="es-VE" sz="1500" dirty="0"/>
              <a:t/>
            </a:r>
            <a:br>
              <a:rPr lang="es-VE" sz="1500" dirty="0"/>
            </a:br>
            <a:r>
              <a:rPr lang="es-VE" sz="1500" b="1" dirty="0"/>
              <a:t>9:00 AM</a:t>
            </a:r>
            <a:r>
              <a:rPr lang="es-VE" sz="1500" dirty="0"/>
              <a:t>: Breakfast &amp; Coffee </a:t>
            </a:r>
            <a:br>
              <a:rPr lang="es-VE" sz="1500" dirty="0"/>
            </a:br>
            <a:r>
              <a:rPr lang="es-VE" sz="1500" b="1" dirty="0"/>
              <a:t>9:30 AM: </a:t>
            </a:r>
            <a:r>
              <a:rPr lang="es-VE" sz="1500" dirty="0"/>
              <a:t>Hack, Hack, Hack </a:t>
            </a:r>
            <a:br>
              <a:rPr lang="es-VE" sz="1500" dirty="0"/>
            </a:br>
            <a:r>
              <a:rPr lang="es-VE" sz="1500" b="1" dirty="0"/>
              <a:t>10:30 AM: </a:t>
            </a:r>
            <a:r>
              <a:rPr lang="es-VE" sz="1500" dirty="0"/>
              <a:t>Call for help </a:t>
            </a:r>
            <a:r>
              <a:rPr lang="es-VE" sz="1500" dirty="0" smtClean="0"/>
              <a:t>(Mentor Time)</a:t>
            </a:r>
            <a:r>
              <a:rPr lang="es-VE" sz="1500" dirty="0"/>
              <a:t/>
            </a:r>
            <a:br>
              <a:rPr lang="es-VE" sz="1500" dirty="0"/>
            </a:br>
            <a:r>
              <a:rPr lang="es-VE" sz="1500" b="1" dirty="0"/>
              <a:t>12:00 PM: </a:t>
            </a:r>
            <a:r>
              <a:rPr lang="es-VE" sz="1500" dirty="0"/>
              <a:t>Lunch </a:t>
            </a:r>
            <a:br>
              <a:rPr lang="es-VE" sz="1500" dirty="0"/>
            </a:br>
            <a:r>
              <a:rPr lang="es-VE" sz="1500" b="1" dirty="0"/>
              <a:t>4:30 PM: </a:t>
            </a:r>
            <a:r>
              <a:rPr lang="es-VE" sz="1500" dirty="0"/>
              <a:t>Final Presentations/Demos; Judging; </a:t>
            </a:r>
            <a:r>
              <a:rPr lang="es-VE" sz="1500" dirty="0" smtClean="0"/>
              <a:t>Dinner</a:t>
            </a:r>
            <a:endParaRPr lang="es-VE" sz="1500" dirty="0"/>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797803"/>
            <a:ext cx="8839522" cy="630942"/>
          </a:xfrm>
          <a:prstGeom prst="rect">
            <a:avLst/>
          </a:prstGeom>
          <a:noFill/>
        </p:spPr>
        <p:txBody>
          <a:bodyPr wrap="square" rtlCol="0">
            <a:spAutoFit/>
          </a:bodyPr>
          <a:lstStyle/>
          <a:p>
            <a:r>
              <a:rPr lang="es-VE" sz="3500" dirty="0" err="1" smtClean="0">
                <a:solidFill>
                  <a:schemeClr val="tx2">
                    <a:lumMod val="60000"/>
                    <a:lumOff val="40000"/>
                  </a:schemeClr>
                </a:solidFill>
                <a:latin typeface="Calibri" panose="020F0502020204030204" pitchFamily="34" charset="0"/>
              </a:rPr>
              <a:t>Hackathon</a:t>
            </a:r>
            <a:r>
              <a:rPr lang="es-VE" sz="3500" dirty="0" smtClean="0">
                <a:solidFill>
                  <a:schemeClr val="tx2">
                    <a:lumMod val="60000"/>
                    <a:lumOff val="40000"/>
                  </a:schemeClr>
                </a:solidFill>
                <a:latin typeface="Calibri" panose="020F0502020204030204" pitchFamily="34" charset="0"/>
              </a:rPr>
              <a:t> </a:t>
            </a:r>
            <a:r>
              <a:rPr lang="es-VE" sz="3500" dirty="0" err="1" smtClean="0">
                <a:solidFill>
                  <a:schemeClr val="tx2">
                    <a:lumMod val="60000"/>
                    <a:lumOff val="40000"/>
                  </a:schemeClr>
                </a:solidFill>
                <a:latin typeface="Calibri" panose="020F0502020204030204" pitchFamily="34" charset="0"/>
              </a:rPr>
              <a:t>Process</a:t>
            </a:r>
            <a:r>
              <a:rPr lang="es-VE" sz="3500" dirty="0" smtClean="0">
                <a:solidFill>
                  <a:schemeClr val="tx2">
                    <a:lumMod val="60000"/>
                    <a:lumOff val="40000"/>
                  </a:schemeClr>
                </a:solidFill>
                <a:latin typeface="Calibri" panose="020F0502020204030204" pitchFamily="34" charset="0"/>
              </a:rPr>
              <a:t> &amp; Schedule</a:t>
            </a:r>
            <a:endParaRPr lang="es-VE" sz="3500" dirty="0">
              <a:solidFill>
                <a:schemeClr val="tx2">
                  <a:lumMod val="60000"/>
                  <a:lumOff val="40000"/>
                </a:schemeClr>
              </a:solidFill>
              <a:latin typeface="Calibri" panose="020F0502020204030204" pitchFamily="34" charset="0"/>
            </a:endParaRPr>
          </a:p>
        </p:txBody>
      </p:sp>
    </p:spTree>
    <p:extLst>
      <p:ext uri="{BB962C8B-B14F-4D97-AF65-F5344CB8AC3E}">
        <p14:creationId xmlns:p14="http://schemas.microsoft.com/office/powerpoint/2010/main" val="257988996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323528" y="1844824"/>
            <a:ext cx="8136904" cy="4093428"/>
          </a:xfrm>
          <a:prstGeom prst="rect">
            <a:avLst/>
          </a:prstGeom>
          <a:noFill/>
        </p:spPr>
        <p:txBody>
          <a:bodyPr wrap="square" rtlCol="0">
            <a:spAutoFit/>
          </a:bodyPr>
          <a:lstStyle/>
          <a:p>
            <a:r>
              <a:rPr lang="es-VE" sz="1500" b="1" dirty="0" smtClean="0">
                <a:solidFill>
                  <a:schemeClr val="tx2">
                    <a:lumMod val="60000"/>
                    <a:lumOff val="40000"/>
                  </a:schemeClr>
                </a:solidFill>
              </a:rPr>
              <a:t>Mentor</a:t>
            </a:r>
          </a:p>
          <a:p>
            <a:pPr lvl="1"/>
            <a:r>
              <a:rPr lang="es-VE" sz="1500" b="1" dirty="0" smtClean="0"/>
              <a:t>Dr. Jeffrey </a:t>
            </a:r>
            <a:r>
              <a:rPr lang="es-VE" sz="1500" b="1" dirty="0" smtClean="0"/>
              <a:t>Overbey </a:t>
            </a:r>
            <a:r>
              <a:rPr lang="en-US" sz="1600" b="1" dirty="0"/>
              <a:t> </a:t>
            </a:r>
            <a:endParaRPr lang="en-US" sz="1600" b="1" dirty="0" smtClean="0"/>
          </a:p>
          <a:p>
            <a:pPr lvl="1"/>
            <a:r>
              <a:rPr lang="en-US" sz="1600" dirty="0" smtClean="0"/>
              <a:t>Software </a:t>
            </a:r>
            <a:r>
              <a:rPr lang="en-US" sz="1600" dirty="0"/>
              <a:t>Engineering professor at Auburn </a:t>
            </a:r>
            <a:r>
              <a:rPr lang="en-US" sz="1600" dirty="0" smtClean="0"/>
              <a:t>University</a:t>
            </a:r>
          </a:p>
          <a:p>
            <a:pPr lvl="1"/>
            <a:endParaRPr lang="en-US" sz="1600" dirty="0"/>
          </a:p>
          <a:p>
            <a:pPr lvl="1"/>
            <a:r>
              <a:rPr lang="en-US" sz="1600" b="1" dirty="0" smtClean="0"/>
              <a:t>Song </a:t>
            </a:r>
            <a:r>
              <a:rPr lang="en-US" sz="1600" b="1" dirty="0" err="1" smtClean="0"/>
              <a:t>Gao</a:t>
            </a:r>
            <a:endParaRPr lang="en-US" sz="1600" b="1" dirty="0" smtClean="0"/>
          </a:p>
          <a:p>
            <a:pPr lvl="1"/>
            <a:r>
              <a:rPr lang="en-US" sz="1600" dirty="0" smtClean="0"/>
              <a:t>Hacker</a:t>
            </a:r>
            <a:endParaRPr lang="en-US" sz="1600" dirty="0" smtClean="0"/>
          </a:p>
          <a:p>
            <a:pPr lvl="1"/>
            <a:endParaRPr lang="es-VE" sz="1500" dirty="0" smtClean="0"/>
          </a:p>
          <a:p>
            <a:pPr lvl="1"/>
            <a:r>
              <a:rPr lang="es-VE" sz="1500" b="1" dirty="0" smtClean="0"/>
              <a:t>SAT 3:00 PM</a:t>
            </a:r>
          </a:p>
          <a:p>
            <a:pPr lvl="1"/>
            <a:r>
              <a:rPr lang="es-VE" sz="1500" b="1" dirty="0" smtClean="0"/>
              <a:t>SUN 10:30 AM</a:t>
            </a:r>
            <a:endParaRPr lang="es-VE" sz="1500" b="1" dirty="0"/>
          </a:p>
          <a:p>
            <a:endParaRPr lang="es-VE" sz="1500" dirty="0" smtClean="0"/>
          </a:p>
          <a:p>
            <a:r>
              <a:rPr lang="es-VE" sz="1500" b="1" dirty="0" smtClean="0">
                <a:solidFill>
                  <a:schemeClr val="tx2">
                    <a:lumMod val="60000"/>
                    <a:lumOff val="40000"/>
                  </a:schemeClr>
                </a:solidFill>
              </a:rPr>
              <a:t>Organizing Team</a:t>
            </a:r>
            <a:r>
              <a:rPr lang="es-VE" sz="1500" dirty="0" smtClean="0"/>
              <a:t> </a:t>
            </a:r>
            <a:endParaRPr lang="es-VE" sz="1500" dirty="0" smtClean="0"/>
          </a:p>
          <a:p>
            <a:endParaRPr lang="es-VE" sz="1500" dirty="0" smtClean="0"/>
          </a:p>
          <a:p>
            <a:pPr marL="742950" lvl="1" indent="-285750">
              <a:buFont typeface="Arial" panose="020B0604020202020204" pitchFamily="34" charset="0"/>
              <a:buChar char="•"/>
            </a:pPr>
            <a:r>
              <a:rPr lang="es-VE" sz="1500" b="1" dirty="0" err="1" smtClean="0"/>
              <a:t>Song</a:t>
            </a:r>
            <a:r>
              <a:rPr lang="es-VE" sz="1500" b="1" dirty="0" smtClean="0"/>
              <a:t> </a:t>
            </a:r>
            <a:r>
              <a:rPr lang="es-VE" sz="1500" b="1" dirty="0" err="1" smtClean="0"/>
              <a:t>Gao</a:t>
            </a:r>
            <a:r>
              <a:rPr lang="es-VE" sz="1500" b="1" dirty="0" smtClean="0"/>
              <a:t>. </a:t>
            </a:r>
            <a:r>
              <a:rPr lang="es-VE" sz="1500" dirty="0" smtClean="0"/>
              <a:t>PhD </a:t>
            </a:r>
            <a:r>
              <a:rPr lang="es-VE" sz="1500" dirty="0" err="1" smtClean="0"/>
              <a:t>candidate</a:t>
            </a:r>
            <a:r>
              <a:rPr lang="es-VE" sz="1500" dirty="0" smtClean="0"/>
              <a:t> of Auburn </a:t>
            </a:r>
            <a:r>
              <a:rPr lang="es-VE" sz="1500" dirty="0" err="1" smtClean="0"/>
              <a:t>University</a:t>
            </a:r>
            <a:r>
              <a:rPr lang="es-VE" sz="1500" dirty="0" smtClean="0"/>
              <a:t> </a:t>
            </a:r>
          </a:p>
          <a:p>
            <a:pPr marL="742950" lvl="1" indent="-285750">
              <a:buFont typeface="Arial" panose="020B0604020202020204" pitchFamily="34" charset="0"/>
              <a:buChar char="•"/>
            </a:pPr>
            <a:endParaRPr lang="es-VE" sz="1500" b="1" dirty="0" smtClean="0"/>
          </a:p>
          <a:p>
            <a:pPr marL="742950" lvl="1" indent="-285750">
              <a:buFont typeface="Arial" panose="020B0604020202020204" pitchFamily="34" charset="0"/>
              <a:buChar char="•"/>
            </a:pPr>
            <a:r>
              <a:rPr lang="es-VE" sz="1500" b="1" dirty="0" smtClean="0"/>
              <a:t>Robert </a:t>
            </a:r>
            <a:r>
              <a:rPr lang="es-VE" sz="1500" b="1" dirty="0" err="1" smtClean="0"/>
              <a:t>Skelton</a:t>
            </a:r>
            <a:r>
              <a:rPr lang="es-VE" sz="1500" b="1" dirty="0" smtClean="0"/>
              <a:t>. </a:t>
            </a:r>
            <a:r>
              <a:rPr lang="es-VE" sz="1500" dirty="0"/>
              <a:t>S</a:t>
            </a:r>
            <a:r>
              <a:rPr lang="es-VE" sz="1500" dirty="0" smtClean="0"/>
              <a:t>enior student, </a:t>
            </a:r>
            <a:r>
              <a:rPr lang="es-VE" sz="1500" dirty="0"/>
              <a:t>P</a:t>
            </a:r>
            <a:r>
              <a:rPr lang="es-VE" sz="1500" dirty="0" smtClean="0"/>
              <a:t>resident </a:t>
            </a:r>
            <a:r>
              <a:rPr lang="es-VE" sz="1500" dirty="0" smtClean="0"/>
              <a:t>of the Linux Club at Auburn University </a:t>
            </a:r>
          </a:p>
          <a:p>
            <a:pPr marL="742950" lvl="1" indent="-285750">
              <a:buFont typeface="Arial" panose="020B0604020202020204" pitchFamily="34" charset="0"/>
              <a:buChar char="•"/>
            </a:pPr>
            <a:endParaRPr lang="es-VE" sz="1500" b="1" dirty="0" smtClean="0"/>
          </a:p>
          <a:p>
            <a:pPr marL="742950" lvl="1" indent="-285750">
              <a:buFont typeface="Arial" panose="020B0604020202020204" pitchFamily="34" charset="0"/>
              <a:buChar char="•"/>
            </a:pPr>
            <a:r>
              <a:rPr lang="es-VE" sz="1500" b="1" dirty="0" smtClean="0"/>
              <a:t>Ana </a:t>
            </a:r>
            <a:r>
              <a:rPr lang="es-VE" sz="1500" b="1" dirty="0" err="1" smtClean="0"/>
              <a:t>Maria</a:t>
            </a:r>
            <a:r>
              <a:rPr lang="es-VE" sz="1500" b="1" dirty="0" smtClean="0"/>
              <a:t> Carrano.  </a:t>
            </a:r>
            <a:r>
              <a:rPr lang="es-VE" sz="1500" dirty="0"/>
              <a:t>J</a:t>
            </a:r>
            <a:r>
              <a:rPr lang="es-VE" sz="1500" dirty="0" smtClean="0"/>
              <a:t>ournalist, Knight Fellow 2014 at Stanford </a:t>
            </a:r>
            <a:r>
              <a:rPr lang="es-VE" sz="1500" dirty="0" smtClean="0"/>
              <a:t>University</a:t>
            </a:r>
            <a:endParaRPr lang="es-VE" sz="1500" dirty="0" smtClean="0"/>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797803"/>
            <a:ext cx="8839522" cy="830997"/>
          </a:xfrm>
          <a:prstGeom prst="rect">
            <a:avLst/>
          </a:prstGeom>
          <a:noFill/>
        </p:spPr>
        <p:txBody>
          <a:bodyPr wrap="square" rtlCol="0">
            <a:spAutoFit/>
          </a:bodyPr>
          <a:lstStyle/>
          <a:p>
            <a:r>
              <a:rPr lang="es-VE" sz="4800" dirty="0" err="1" smtClean="0">
                <a:solidFill>
                  <a:schemeClr val="tx2">
                    <a:lumMod val="60000"/>
                    <a:lumOff val="40000"/>
                  </a:schemeClr>
                </a:solidFill>
                <a:latin typeface="Calibri" panose="020F0502020204030204" pitchFamily="34" charset="0"/>
              </a:rPr>
              <a:t>Call</a:t>
            </a:r>
            <a:r>
              <a:rPr lang="es-VE" sz="4800" dirty="0" smtClean="0">
                <a:solidFill>
                  <a:schemeClr val="tx2">
                    <a:lumMod val="60000"/>
                    <a:lumOff val="40000"/>
                  </a:schemeClr>
                </a:solidFill>
                <a:latin typeface="Calibri" panose="020F0502020204030204" pitchFamily="34" charset="0"/>
              </a:rPr>
              <a:t> </a:t>
            </a:r>
            <a:r>
              <a:rPr lang="es-VE" sz="4800" dirty="0" err="1" smtClean="0">
                <a:solidFill>
                  <a:schemeClr val="tx2">
                    <a:lumMod val="60000"/>
                    <a:lumOff val="40000"/>
                  </a:schemeClr>
                </a:solidFill>
                <a:latin typeface="Calibri" panose="020F0502020204030204" pitchFamily="34" charset="0"/>
              </a:rPr>
              <a:t>for</a:t>
            </a:r>
            <a:r>
              <a:rPr lang="es-VE" sz="4800" dirty="0" smtClean="0">
                <a:solidFill>
                  <a:schemeClr val="tx2">
                    <a:lumMod val="60000"/>
                    <a:lumOff val="40000"/>
                  </a:schemeClr>
                </a:solidFill>
                <a:latin typeface="Calibri" panose="020F0502020204030204" pitchFamily="34" charset="0"/>
              </a:rPr>
              <a:t> </a:t>
            </a:r>
            <a:r>
              <a:rPr lang="es-VE" sz="4800" dirty="0" err="1" smtClean="0">
                <a:solidFill>
                  <a:schemeClr val="tx2">
                    <a:lumMod val="60000"/>
                    <a:lumOff val="40000"/>
                  </a:schemeClr>
                </a:solidFill>
                <a:latin typeface="Calibri" panose="020F0502020204030204" pitchFamily="34" charset="0"/>
              </a:rPr>
              <a:t>Help</a:t>
            </a:r>
            <a:endParaRPr lang="es-VE" sz="4800" dirty="0">
              <a:solidFill>
                <a:schemeClr val="tx2">
                  <a:lumMod val="60000"/>
                  <a:lumOff val="40000"/>
                </a:schemeClr>
              </a:solidFill>
              <a:latin typeface="Calibri" panose="020F0502020204030204" pitchFamily="34" charset="0"/>
            </a:endParaRPr>
          </a:p>
        </p:txBody>
      </p:sp>
    </p:spTree>
    <p:extLst>
      <p:ext uri="{BB962C8B-B14F-4D97-AF65-F5344CB8AC3E}">
        <p14:creationId xmlns:p14="http://schemas.microsoft.com/office/powerpoint/2010/main" val="257988996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CuadroTexto"/>
          <p:cNvSpPr txBox="1"/>
          <p:nvPr/>
        </p:nvSpPr>
        <p:spPr>
          <a:xfrm>
            <a:off x="395536" y="1698188"/>
            <a:ext cx="8208912" cy="4899164"/>
          </a:xfrm>
          <a:prstGeom prst="rect">
            <a:avLst/>
          </a:prstGeom>
          <a:noFill/>
        </p:spPr>
        <p:txBody>
          <a:bodyPr wrap="square" rtlCol="0">
            <a:spAutoFit/>
          </a:bodyPr>
          <a:lstStyle/>
          <a:p>
            <a:r>
              <a:rPr lang="en-US" sz="1600" b="1" dirty="0" smtClean="0">
                <a:solidFill>
                  <a:schemeClr val="tx2">
                    <a:lumMod val="60000"/>
                    <a:lumOff val="40000"/>
                  </a:schemeClr>
                </a:solidFill>
              </a:rPr>
              <a:t>Coding</a:t>
            </a:r>
            <a:r>
              <a:rPr lang="en-US" sz="1600" b="1" dirty="0">
                <a:solidFill>
                  <a:schemeClr val="tx2">
                    <a:lumMod val="60000"/>
                    <a:lumOff val="40000"/>
                  </a:schemeClr>
                </a:solidFill>
              </a:rPr>
              <a:t>  </a:t>
            </a:r>
            <a:endParaRPr lang="en-US" sz="1600" b="1" dirty="0" smtClean="0">
              <a:solidFill>
                <a:schemeClr val="tx2">
                  <a:lumMod val="60000"/>
                  <a:lumOff val="40000"/>
                </a:schemeClr>
              </a:solidFill>
            </a:endParaRPr>
          </a:p>
          <a:p>
            <a:pPr marL="800100" lvl="1" indent="-342900">
              <a:buAutoNum type="arabicPeriod"/>
            </a:pPr>
            <a:r>
              <a:rPr lang="en-US" sz="1600" dirty="0" smtClean="0"/>
              <a:t>Code must be new (may use existing </a:t>
            </a:r>
            <a:r>
              <a:rPr lang="en-US" sz="1600" dirty="0"/>
              <a:t>tools and </a:t>
            </a:r>
            <a:r>
              <a:rPr lang="en-US" sz="1600" dirty="0" smtClean="0"/>
              <a:t>libraries) </a:t>
            </a:r>
          </a:p>
          <a:p>
            <a:pPr marL="800100" lvl="1" indent="-342900">
              <a:buAutoNum type="arabicPeriod"/>
            </a:pPr>
            <a:r>
              <a:rPr lang="en-US" sz="1600" dirty="0" smtClean="0"/>
              <a:t>Code </a:t>
            </a:r>
            <a:r>
              <a:rPr lang="en-US" sz="1600" dirty="0"/>
              <a:t>must be written during the event. </a:t>
            </a:r>
            <a:br>
              <a:rPr lang="en-US" sz="1600" dirty="0"/>
            </a:br>
            <a:endParaRPr lang="en-US" sz="1600" dirty="0" smtClean="0"/>
          </a:p>
          <a:p>
            <a:r>
              <a:rPr lang="en-US" sz="1600" b="1" dirty="0" smtClean="0">
                <a:solidFill>
                  <a:schemeClr val="tx2">
                    <a:lumMod val="60000"/>
                    <a:lumOff val="40000"/>
                  </a:schemeClr>
                </a:solidFill>
              </a:rPr>
              <a:t>Deadlines</a:t>
            </a:r>
            <a:endParaRPr lang="en-US" sz="1600" dirty="0" smtClean="0"/>
          </a:p>
          <a:p>
            <a:pPr lvl="1"/>
            <a:r>
              <a:rPr lang="en-US" sz="1600" b="1" dirty="0" smtClean="0"/>
              <a:t>Fri 11:59 PM </a:t>
            </a:r>
            <a:r>
              <a:rPr lang="es-VE" sz="1600" dirty="0" err="1" smtClean="0"/>
              <a:t>Finish</a:t>
            </a:r>
            <a:r>
              <a:rPr lang="es-VE" sz="1600" dirty="0" smtClean="0"/>
              <a:t> </a:t>
            </a:r>
            <a:r>
              <a:rPr lang="es-VE" sz="1600" dirty="0" err="1" smtClean="0"/>
              <a:t>the</a:t>
            </a:r>
            <a:r>
              <a:rPr lang="es-VE" sz="1600" dirty="0" smtClean="0"/>
              <a:t> </a:t>
            </a:r>
            <a:r>
              <a:rPr lang="es-VE" sz="1600" dirty="0" err="1" smtClean="0"/>
              <a:t>team</a:t>
            </a:r>
            <a:r>
              <a:rPr lang="es-VE" sz="1600" dirty="0" smtClean="0"/>
              <a:t> page </a:t>
            </a:r>
            <a:r>
              <a:rPr lang="es-VE" sz="1600" dirty="0" err="1" smtClean="0"/>
              <a:t>on</a:t>
            </a:r>
            <a:r>
              <a:rPr lang="es-VE" sz="1600" dirty="0" smtClean="0"/>
              <a:t> </a:t>
            </a:r>
            <a:r>
              <a:rPr lang="es-VE" sz="1600" dirty="0" err="1" smtClean="0"/>
              <a:t>the</a:t>
            </a:r>
            <a:r>
              <a:rPr lang="es-VE" sz="1600" dirty="0" smtClean="0"/>
              <a:t> </a:t>
            </a:r>
            <a:r>
              <a:rPr lang="es-VE" sz="1600" dirty="0" err="1" smtClean="0"/>
              <a:t>website</a:t>
            </a:r>
            <a:r>
              <a:rPr lang="es-VE" sz="1600" dirty="0" smtClean="0"/>
              <a:t> to </a:t>
            </a:r>
            <a:r>
              <a:rPr lang="es-VE" sz="1600" dirty="0" err="1" smtClean="0"/>
              <a:t>enter</a:t>
            </a:r>
            <a:r>
              <a:rPr lang="es-VE" sz="1600" dirty="0" smtClean="0"/>
              <a:t> </a:t>
            </a:r>
            <a:r>
              <a:rPr lang="es-VE" sz="1600" dirty="0" err="1" smtClean="0"/>
              <a:t>the</a:t>
            </a:r>
            <a:r>
              <a:rPr lang="es-VE" sz="1600" dirty="0" smtClean="0"/>
              <a:t> Pi </a:t>
            </a:r>
            <a:r>
              <a:rPr lang="es-VE" sz="1600" dirty="0" err="1" smtClean="0"/>
              <a:t>raffle</a:t>
            </a:r>
            <a:r>
              <a:rPr lang="es-VE" sz="1600" dirty="0" smtClean="0"/>
              <a:t>!</a:t>
            </a:r>
          </a:p>
          <a:p>
            <a:pPr lvl="1"/>
            <a:r>
              <a:rPr lang="en-US" sz="1600" b="1" dirty="0" smtClean="0"/>
              <a:t>Sat 6 PM </a:t>
            </a:r>
            <a:r>
              <a:rPr lang="en-US" sz="1600" dirty="0" smtClean="0"/>
              <a:t>Project </a:t>
            </a:r>
            <a:r>
              <a:rPr lang="en-US" sz="1600" dirty="0"/>
              <a:t>page </a:t>
            </a:r>
            <a:r>
              <a:rPr lang="en-US" sz="1600" dirty="0" smtClean="0"/>
              <a:t>creation</a:t>
            </a:r>
          </a:p>
          <a:p>
            <a:pPr lvl="1"/>
            <a:r>
              <a:rPr lang="en-US" sz="1600" b="1" dirty="0" smtClean="0"/>
              <a:t>Sun </a:t>
            </a:r>
            <a:r>
              <a:rPr lang="es-VE" sz="1600" b="1" dirty="0" smtClean="0"/>
              <a:t>4:30 PM: </a:t>
            </a:r>
            <a:r>
              <a:rPr lang="es-VE" sz="1600" dirty="0" smtClean="0"/>
              <a:t>Final </a:t>
            </a:r>
            <a:r>
              <a:rPr lang="es-VE" sz="1600" dirty="0" err="1" smtClean="0"/>
              <a:t>Presentations</a:t>
            </a:r>
            <a:endParaRPr lang="es-VE" sz="1600" dirty="0" smtClean="0"/>
          </a:p>
          <a:p>
            <a:endParaRPr lang="en-US" sz="1600" dirty="0" smtClean="0"/>
          </a:p>
          <a:p>
            <a:r>
              <a:rPr lang="en-US" sz="1600" b="1" dirty="0" smtClean="0">
                <a:solidFill>
                  <a:schemeClr val="tx2">
                    <a:lumMod val="60000"/>
                    <a:lumOff val="40000"/>
                  </a:schemeClr>
                </a:solidFill>
              </a:rPr>
              <a:t>Copyright</a:t>
            </a:r>
          </a:p>
          <a:p>
            <a:pPr marL="742950" lvl="1" indent="-285750">
              <a:buFont typeface="Arial" panose="020B0604020202020204" pitchFamily="34" charset="0"/>
              <a:buChar char="•"/>
            </a:pPr>
            <a:r>
              <a:rPr lang="en-US" sz="1600" b="1" dirty="0" smtClean="0"/>
              <a:t>Participants </a:t>
            </a:r>
            <a:r>
              <a:rPr lang="en-US" sz="1600" b="1" dirty="0"/>
              <a:t>own the copyright to their code.</a:t>
            </a:r>
            <a:r>
              <a:rPr lang="en-US" sz="1600" dirty="0"/>
              <a:t> </a:t>
            </a:r>
            <a:r>
              <a:rPr lang="en-US" sz="1600" dirty="0" smtClean="0"/>
              <a:t>Still</a:t>
            </a:r>
            <a:r>
              <a:rPr lang="en-US" sz="1600" dirty="0"/>
              <a:t>, it is wonderful to share your code and data and we would love it if you open-source it. </a:t>
            </a:r>
            <a:endParaRPr lang="en-US" sz="1600" dirty="0" smtClean="0"/>
          </a:p>
          <a:p>
            <a:pPr marL="742950" lvl="1" indent="-285750">
              <a:buFont typeface="Arial" panose="020B0604020202020204" pitchFamily="34" charset="0"/>
              <a:buChar char="•"/>
            </a:pPr>
            <a:r>
              <a:rPr lang="en-US" sz="1600" dirty="0" smtClean="0"/>
              <a:t>Each </a:t>
            </a:r>
            <a:r>
              <a:rPr lang="en-US" sz="1600" dirty="0"/>
              <a:t>participant is solely responsible for any unauthorized use of third party intellectual property. Please note that the </a:t>
            </a:r>
            <a:r>
              <a:rPr lang="en-US" sz="1600" b="1" dirty="0"/>
              <a:t>projects submitted for global recognition must be open-sourced. </a:t>
            </a:r>
            <a:r>
              <a:rPr lang="en-US" sz="1600" dirty="0"/>
              <a:t/>
            </a:r>
            <a:br>
              <a:rPr lang="en-US" sz="1600" dirty="0"/>
            </a:br>
            <a:endParaRPr lang="en-US" sz="1600" dirty="0" smtClean="0"/>
          </a:p>
          <a:p>
            <a:r>
              <a:rPr lang="en-US" sz="1600" b="1" dirty="0" smtClean="0">
                <a:solidFill>
                  <a:schemeClr val="tx2">
                    <a:lumMod val="60000"/>
                    <a:lumOff val="40000"/>
                  </a:schemeClr>
                </a:solidFill>
              </a:rPr>
              <a:t>Language</a:t>
            </a:r>
            <a:r>
              <a:rPr lang="en-US" sz="1600" b="1" dirty="0">
                <a:solidFill>
                  <a:schemeClr val="tx2">
                    <a:lumMod val="60000"/>
                    <a:lumOff val="40000"/>
                  </a:schemeClr>
                </a:solidFill>
              </a:rPr>
              <a:t> </a:t>
            </a:r>
            <a:endParaRPr lang="en-US" sz="1600" b="1" dirty="0" smtClean="0">
              <a:solidFill>
                <a:schemeClr val="tx2">
                  <a:lumMod val="60000"/>
                  <a:lumOff val="40000"/>
                </a:schemeClr>
              </a:solidFill>
            </a:endParaRPr>
          </a:p>
          <a:p>
            <a:pPr lvl="1"/>
            <a:r>
              <a:rPr lang="en-US" sz="1600" dirty="0" smtClean="0"/>
              <a:t>English</a:t>
            </a:r>
            <a:r>
              <a:rPr lang="en-US" sz="1600" dirty="0"/>
              <a:t> </a:t>
            </a:r>
            <a:br>
              <a:rPr lang="en-US" sz="1600" dirty="0"/>
            </a:br>
            <a:endParaRPr lang="es-VE" sz="1500" dirty="0"/>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836712"/>
            <a:ext cx="8839522" cy="830997"/>
          </a:xfrm>
          <a:prstGeom prst="rect">
            <a:avLst/>
          </a:prstGeom>
          <a:noFill/>
        </p:spPr>
        <p:txBody>
          <a:bodyPr wrap="square" rtlCol="0">
            <a:spAutoFit/>
          </a:bodyPr>
          <a:lstStyle/>
          <a:p>
            <a:r>
              <a:rPr lang="es-VE" sz="4800" dirty="0" smtClean="0">
                <a:solidFill>
                  <a:schemeClr val="tx2">
                    <a:lumMod val="60000"/>
                    <a:lumOff val="40000"/>
                  </a:schemeClr>
                </a:solidFill>
                <a:latin typeface="Calibri" panose="020F0502020204030204" pitchFamily="34" charset="0"/>
              </a:rPr>
              <a:t>Rules</a:t>
            </a:r>
            <a:endParaRPr lang="es-VE" sz="4800" dirty="0">
              <a:solidFill>
                <a:schemeClr val="tx2">
                  <a:lumMod val="60000"/>
                  <a:lumOff val="40000"/>
                </a:schemeClr>
              </a:solidFill>
              <a:latin typeface="Calibri" panose="020F0502020204030204" pitchFamily="34" charset="0"/>
            </a:endParaRPr>
          </a:p>
        </p:txBody>
      </p:sp>
    </p:spTree>
    <p:extLst>
      <p:ext uri="{BB962C8B-B14F-4D97-AF65-F5344CB8AC3E}">
        <p14:creationId xmlns:p14="http://schemas.microsoft.com/office/powerpoint/2010/main" val="382596139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1578" t="12578" r="20010" b="78932"/>
          <a:stretch/>
        </p:blipFill>
        <p:spPr bwMode="auto">
          <a:xfrm>
            <a:off x="-53974" y="-2806"/>
            <a:ext cx="6830366" cy="6734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4859" t="12578" r="67912" b="78451"/>
          <a:stretch/>
        </p:blipFill>
        <p:spPr bwMode="auto">
          <a:xfrm>
            <a:off x="6732240" y="-45098"/>
            <a:ext cx="2430810" cy="71152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6 CuadroTexto"/>
          <p:cNvSpPr txBox="1"/>
          <p:nvPr/>
        </p:nvSpPr>
        <p:spPr>
          <a:xfrm>
            <a:off x="5580112" y="-6998"/>
            <a:ext cx="3168352" cy="553998"/>
          </a:xfrm>
          <a:prstGeom prst="rect">
            <a:avLst/>
          </a:prstGeom>
          <a:noFill/>
        </p:spPr>
        <p:txBody>
          <a:bodyPr wrap="square" rtlCol="0">
            <a:spAutoFit/>
          </a:bodyPr>
          <a:lstStyle/>
          <a:p>
            <a:pPr algn="r"/>
            <a:r>
              <a:rPr lang="es-VE" sz="3000" dirty="0" smtClean="0">
                <a:solidFill>
                  <a:schemeClr val="bg1"/>
                </a:solidFill>
                <a:latin typeface="Calibri" panose="020F0502020204030204" pitchFamily="34" charset="0"/>
              </a:rPr>
              <a:t>AUBURN, AL</a:t>
            </a:r>
            <a:endParaRPr lang="es-VE" sz="3000" dirty="0">
              <a:solidFill>
                <a:schemeClr val="bg1"/>
              </a:solidFill>
              <a:latin typeface="Calibri" panose="020F0502020204030204" pitchFamily="34" charset="0"/>
            </a:endParaRPr>
          </a:p>
        </p:txBody>
      </p:sp>
      <p:sp>
        <p:nvSpPr>
          <p:cNvPr id="8" name="7 CuadroTexto"/>
          <p:cNvSpPr txBox="1"/>
          <p:nvPr/>
        </p:nvSpPr>
        <p:spPr>
          <a:xfrm>
            <a:off x="323528" y="836712"/>
            <a:ext cx="8839522" cy="830997"/>
          </a:xfrm>
          <a:prstGeom prst="rect">
            <a:avLst/>
          </a:prstGeom>
          <a:noFill/>
        </p:spPr>
        <p:txBody>
          <a:bodyPr wrap="square" rtlCol="0">
            <a:spAutoFit/>
          </a:bodyPr>
          <a:lstStyle/>
          <a:p>
            <a:r>
              <a:rPr lang="es-VE" sz="4800" dirty="0" smtClean="0">
                <a:solidFill>
                  <a:schemeClr val="tx2">
                    <a:lumMod val="60000"/>
                    <a:lumOff val="40000"/>
                  </a:schemeClr>
                </a:solidFill>
                <a:latin typeface="Calibri" panose="020F0502020204030204" pitchFamily="34" charset="0"/>
              </a:rPr>
              <a:t>What to Bring/Locations</a:t>
            </a:r>
            <a:endParaRPr lang="es-VE" sz="4800" dirty="0">
              <a:solidFill>
                <a:schemeClr val="tx2">
                  <a:lumMod val="60000"/>
                  <a:lumOff val="40000"/>
                </a:schemeClr>
              </a:solidFill>
              <a:latin typeface="Calibri" panose="020F0502020204030204" pitchFamily="34" charset="0"/>
            </a:endParaRPr>
          </a:p>
        </p:txBody>
      </p:sp>
      <p:sp>
        <p:nvSpPr>
          <p:cNvPr id="2" name="TextBox 1"/>
          <p:cNvSpPr txBox="1"/>
          <p:nvPr/>
        </p:nvSpPr>
        <p:spPr>
          <a:xfrm>
            <a:off x="827584" y="2204864"/>
            <a:ext cx="7776864" cy="4524316"/>
          </a:xfrm>
          <a:prstGeom prst="rect">
            <a:avLst/>
          </a:prstGeom>
          <a:noFill/>
        </p:spPr>
        <p:txBody>
          <a:bodyPr wrap="square" rtlCol="0">
            <a:spAutoFit/>
          </a:bodyPr>
          <a:lstStyle/>
          <a:p>
            <a:pPr marL="285750" indent="-285750">
              <a:buFont typeface="Arial"/>
              <a:buChar char="•"/>
            </a:pPr>
            <a:r>
              <a:rPr lang="en-US" sz="3600" dirty="0"/>
              <a:t>Laptop</a:t>
            </a:r>
          </a:p>
          <a:p>
            <a:pPr marL="285750" indent="-285750">
              <a:buFont typeface="Arial"/>
              <a:buChar char="•"/>
            </a:pPr>
            <a:r>
              <a:rPr lang="en-US" sz="3600" dirty="0"/>
              <a:t>Charger</a:t>
            </a:r>
          </a:p>
          <a:p>
            <a:pPr marL="285750" indent="-285750">
              <a:buFont typeface="Arial"/>
              <a:buChar char="•"/>
            </a:pPr>
            <a:r>
              <a:rPr lang="en-US" sz="3600" dirty="0"/>
              <a:t>Headphones if you work better</a:t>
            </a:r>
          </a:p>
          <a:p>
            <a:pPr marL="285750" indent="-285750">
              <a:buFont typeface="Arial"/>
              <a:buChar char="•"/>
            </a:pPr>
            <a:r>
              <a:rPr lang="en-US" sz="3600" dirty="0" err="1" smtClean="0"/>
              <a:t>AU_Wifi</a:t>
            </a:r>
            <a:r>
              <a:rPr lang="en-US" sz="3600" dirty="0" smtClean="0"/>
              <a:t> </a:t>
            </a:r>
            <a:r>
              <a:rPr lang="en-US" sz="3600" dirty="0"/>
              <a:t>for students/staff</a:t>
            </a:r>
          </a:p>
          <a:p>
            <a:pPr marL="285750" indent="-285750">
              <a:buFont typeface="Arial"/>
              <a:buChar char="•"/>
            </a:pPr>
            <a:r>
              <a:rPr lang="en-US" sz="3600" dirty="0" smtClean="0"/>
              <a:t>Guest </a:t>
            </a:r>
            <a:r>
              <a:rPr lang="en-US" sz="3600" dirty="0" err="1" smtClean="0"/>
              <a:t>Wifi</a:t>
            </a:r>
            <a:r>
              <a:rPr lang="en-US" sz="3600" dirty="0" smtClean="0"/>
              <a:t> </a:t>
            </a:r>
            <a:r>
              <a:rPr lang="en-US" sz="3600" dirty="0"/>
              <a:t>codes for non </a:t>
            </a:r>
            <a:r>
              <a:rPr lang="en-US" sz="3600" dirty="0" smtClean="0"/>
              <a:t>students</a:t>
            </a:r>
            <a:endParaRPr lang="en-US" sz="3600" dirty="0"/>
          </a:p>
          <a:p>
            <a:pPr marL="285750" indent="-285750">
              <a:buFont typeface="Arial"/>
              <a:buChar char="•"/>
            </a:pPr>
            <a:r>
              <a:rPr lang="en-US" sz="3600" dirty="0"/>
              <a:t>Water </a:t>
            </a:r>
            <a:r>
              <a:rPr lang="en-US" sz="3600" dirty="0" smtClean="0"/>
              <a:t>bottle</a:t>
            </a:r>
          </a:p>
          <a:p>
            <a:pPr marL="285750" indent="-285750">
              <a:buFont typeface="Arial"/>
              <a:buChar char="•"/>
            </a:pPr>
            <a:r>
              <a:rPr lang="en-US" sz="3600" dirty="0" smtClean="0"/>
              <a:t>Shelby 3129 and Study Room</a:t>
            </a:r>
          </a:p>
          <a:p>
            <a:pPr marL="285750" indent="-285750">
              <a:buFont typeface="Arial"/>
              <a:buChar char="•"/>
            </a:pPr>
            <a:r>
              <a:rPr lang="en-US" sz="3600" dirty="0" smtClean="0"/>
              <a:t>Other Shelby Rooms</a:t>
            </a:r>
            <a:endParaRPr lang="en-US" sz="3600" dirty="0"/>
          </a:p>
        </p:txBody>
      </p:sp>
    </p:spTree>
    <p:extLst>
      <p:ext uri="{BB962C8B-B14F-4D97-AF65-F5344CB8AC3E}">
        <p14:creationId xmlns:p14="http://schemas.microsoft.com/office/powerpoint/2010/main" val="339561181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398</Words>
  <Application>Microsoft Macintosh PowerPoint</Application>
  <PresentationFormat>On-screen Show (4:3)</PresentationFormat>
  <Paragraphs>142</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user</dc:creator>
  <cp:lastModifiedBy>Robert Skelton</cp:lastModifiedBy>
  <cp:revision>33</cp:revision>
  <dcterms:created xsi:type="dcterms:W3CDTF">2015-02-20T17:13:01Z</dcterms:created>
  <dcterms:modified xsi:type="dcterms:W3CDTF">2015-02-20T20:26:36Z</dcterms:modified>
</cp:coreProperties>
</file>

<file path=docProps/thumbnail.jpeg>
</file>